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notesSlides/notesSlide1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3.xml" ContentType="application/vnd.openxmlformats-officedocument.presentationml.notesSlide+xml"/>
  <Override PartName="/ppt/tags/tag97.xml" ContentType="application/vnd.openxmlformats-officedocument.presentationml.tags+xml"/>
  <Override PartName="/ppt/notesSlides/notesSlide14.xml" ContentType="application/vnd.openxmlformats-officedocument.presentationml.notesSlide+xml"/>
  <Override PartName="/ppt/tags/tag98.xml" ContentType="application/vnd.openxmlformats-officedocument.presentationml.tags+xml"/>
  <Override PartName="/ppt/notesSlides/notesSlide15.xml" ContentType="application/vnd.openxmlformats-officedocument.presentationml.notesSlide+xml"/>
  <Override PartName="/ppt/tags/tag99.xml" ContentType="application/vnd.openxmlformats-officedocument.presentationml.tags+xml"/>
  <Override PartName="/ppt/notesSlides/notesSlide16.xml" ContentType="application/vnd.openxmlformats-officedocument.presentationml.notesSlide+xml"/>
  <Override PartName="/ppt/tags/tag100.xml" ContentType="application/vnd.openxmlformats-officedocument.presentationml.tags+xml"/>
  <Override PartName="/ppt/notesSlides/notesSlide17.xml" ContentType="application/vnd.openxmlformats-officedocument.presentationml.notesSlide+xml"/>
  <Override PartName="/ppt/tags/tag101.xml" ContentType="application/vnd.openxmlformats-officedocument.presentationml.tags+xml"/>
  <Override PartName="/ppt/notesSlides/notesSlide1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tags/tag122.xml" ContentType="application/vnd.openxmlformats-officedocument.presentationml.tags+xml"/>
  <Override PartName="/ppt/notesSlides/notesSlide20.xml" ContentType="application/vnd.openxmlformats-officedocument.presentationml.notesSlide+xml"/>
  <Override PartName="/ppt/tags/tag123.xml" ContentType="application/vnd.openxmlformats-officedocument.presentationml.tags+xml"/>
  <Override PartName="/ppt/notesSlides/notesSlide21.xml" ContentType="application/vnd.openxmlformats-officedocument.presentationml.notesSlide+xml"/>
  <Override PartName="/ppt/tags/tag124.xml" ContentType="application/vnd.openxmlformats-officedocument.presentationml.tags+xml"/>
  <Override PartName="/ppt/notesSlides/notesSlide2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3.xml" ContentType="application/vnd.openxmlformats-officedocument.presentationml.notesSlide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5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  <p:sldMasterId id="2147483661" r:id="rId3"/>
  </p:sldMasterIdLst>
  <p:notesMasterIdLst>
    <p:notesMasterId r:id="rId38"/>
  </p:notesMasterIdLst>
  <p:handoutMasterIdLst>
    <p:handoutMasterId r:id="rId39"/>
  </p:handoutMasterIdLst>
  <p:sldIdLst>
    <p:sldId id="256" r:id="rId4"/>
    <p:sldId id="321" r:id="rId5"/>
    <p:sldId id="322" r:id="rId6"/>
    <p:sldId id="324" r:id="rId7"/>
    <p:sldId id="326" r:id="rId8"/>
    <p:sldId id="340" r:id="rId9"/>
    <p:sldId id="336" r:id="rId10"/>
    <p:sldId id="341" r:id="rId11"/>
    <p:sldId id="337" r:id="rId12"/>
    <p:sldId id="338" r:id="rId13"/>
    <p:sldId id="346" r:id="rId14"/>
    <p:sldId id="345" r:id="rId15"/>
    <p:sldId id="347" r:id="rId16"/>
    <p:sldId id="328" r:id="rId17"/>
    <p:sldId id="332" r:id="rId18"/>
    <p:sldId id="334" r:id="rId19"/>
    <p:sldId id="406" r:id="rId20"/>
    <p:sldId id="397" r:id="rId21"/>
    <p:sldId id="352" r:id="rId22"/>
    <p:sldId id="349" r:id="rId23"/>
    <p:sldId id="351" r:id="rId24"/>
    <p:sldId id="281" r:id="rId25"/>
    <p:sldId id="398" r:id="rId26"/>
    <p:sldId id="405" r:id="rId27"/>
    <p:sldId id="399" r:id="rId28"/>
    <p:sldId id="400" r:id="rId29"/>
    <p:sldId id="402" r:id="rId30"/>
    <p:sldId id="410" r:id="rId31"/>
    <p:sldId id="395" r:id="rId32"/>
    <p:sldId id="404" r:id="rId33"/>
    <p:sldId id="411" r:id="rId34"/>
    <p:sldId id="392" r:id="rId35"/>
    <p:sldId id="391" r:id="rId36"/>
    <p:sldId id="388" r:id="rId37"/>
  </p:sldIdLst>
  <p:sldSz cx="9144000" cy="5143500" type="screen16x9"/>
  <p:notesSz cx="6858000" cy="9144000"/>
  <p:embeddedFontLst>
    <p:embeddedFont>
      <p:font typeface="Dela Gothic One" panose="02010600030101010101" charset="-128"/>
      <p:regular r:id="rId40"/>
    </p:embeddedFont>
    <p:embeddedFont>
      <p:font typeface="Bebas Neue" panose="020B0606020202050201" pitchFamily="34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Noto Sans SC Black" panose="020B0200000000000000" pitchFamily="34" charset="-122"/>
      <p:bold r:id="rId47"/>
    </p:embeddedFont>
    <p:embeddedFont>
      <p:font typeface="Noto Serif SC Black" panose="02020200000000000000" pitchFamily="18" charset="-122"/>
      <p:bold r:id="rId48"/>
    </p:embeddedFont>
    <p:embeddedFont>
      <p:font typeface="Nunito Light" pitchFamily="2" charset="0"/>
      <p:regular r:id="rId49"/>
      <p: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仿宋" panose="02010609060101010101" pitchFamily="49" charset="-122"/>
      <p:regular r:id="rId53"/>
    </p:embeddedFont>
    <p:embeddedFont>
      <p:font typeface="华文仿宋" panose="02010600040101010101" pitchFamily="2" charset="-122"/>
      <p:regular r:id="rId54"/>
    </p:embeddedFont>
    <p:embeddedFont>
      <p:font typeface="华文楷体" panose="02010600040101010101" pitchFamily="2" charset="-122"/>
      <p:regular r:id="rId55"/>
    </p:embeddedFont>
    <p:embeddedFont>
      <p:font typeface="华文中宋" panose="02010600040101010101" pitchFamily="2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98577866" name="WPS_1660135627" initials="W" lastIdx="1" clrIdx="1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027"/>
    <a:srgbClr val="646126"/>
    <a:srgbClr val="726E36"/>
    <a:srgbClr val="C6A768"/>
    <a:srgbClr val="805D24"/>
    <a:srgbClr val="000000"/>
    <a:srgbClr val="F6F1E7"/>
    <a:srgbClr val="1EADDC"/>
    <a:srgbClr val="DFF9FF"/>
    <a:srgbClr val="92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C8FC89-E0ED-41D0-928B-E5C5E95CC0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8" autoAdjust="0"/>
    <p:restoredTop sz="74939" autoAdjust="0"/>
  </p:normalViewPr>
  <p:slideViewPr>
    <p:cSldViewPr snapToGrid="0">
      <p:cViewPr varScale="1">
        <p:scale>
          <a:sx n="75" d="100"/>
          <a:sy n="75" d="100"/>
        </p:scale>
        <p:origin x="100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可替换为</a:t>
            </a:r>
            <a:r>
              <a:rPr lang="en-US" altLang="zh-CN" dirty="0"/>
              <a:t>cv</a:t>
            </a:r>
            <a:r>
              <a:rPr lang="zh-CN" altLang="en-US" dirty="0"/>
              <a:t>领域中的模型。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TimesNet</a:t>
            </a:r>
            <a:r>
              <a:rPr lang="zh-CN" altLang="en-US" dirty="0"/>
              <a:t>中，模型通过残差连接堆叠多个</a:t>
            </a:r>
            <a:r>
              <a:rPr lang="en-US" altLang="zh-CN" dirty="0" err="1"/>
              <a:t>TimesBlock</a:t>
            </a:r>
            <a:r>
              <a:rPr lang="zh-CN" altLang="en-US" dirty="0"/>
              <a:t>模块。每个</a:t>
            </a:r>
            <a:r>
              <a:rPr lang="en-US" altLang="zh-CN" dirty="0" err="1"/>
              <a:t>TimesBlock</a:t>
            </a:r>
            <a:r>
              <a:rPr lang="zh-CN" altLang="en-US" dirty="0"/>
              <a:t>首先将输入的时间序列转换为</a:t>
            </a:r>
            <a:r>
              <a:rPr lang="en-US" altLang="zh-CN" dirty="0"/>
              <a:t>k</a:t>
            </a:r>
            <a:r>
              <a:rPr lang="zh-CN" altLang="en-US" dirty="0"/>
              <a:t>个不同周期的</a:t>
            </a:r>
            <a:r>
              <a:rPr lang="en-US" altLang="zh-CN" dirty="0"/>
              <a:t>2D</a:t>
            </a:r>
            <a:r>
              <a:rPr lang="zh-CN" altLang="en-US" dirty="0"/>
              <a:t>张量，以同时捕捉周期内变化（同一周期内的局部模式）和周期间变化（不同周期之间的长期趋势）。</a:t>
            </a:r>
            <a:endParaRPr lang="en-US" altLang="zh-CN" dirty="0"/>
          </a:p>
          <a:p>
            <a:r>
              <a:rPr lang="zh-CN" altLang="en-US" dirty="0"/>
              <a:t>随后，每个</a:t>
            </a:r>
            <a:r>
              <a:rPr lang="en-US" altLang="zh-CN" dirty="0"/>
              <a:t>2D</a:t>
            </a:r>
            <a:r>
              <a:rPr lang="zh-CN" altLang="en-US" dirty="0"/>
              <a:t>张量通过多尺度</a:t>
            </a:r>
            <a:r>
              <a:rPr lang="en-US" altLang="zh-CN" dirty="0"/>
              <a:t>Inception</a:t>
            </a:r>
            <a:r>
              <a:rPr lang="zh-CN" altLang="en-US" dirty="0"/>
              <a:t>卷积模块进行特征提取，以捕获不同尺度的时空依赖关系。</a:t>
            </a:r>
            <a:endParaRPr lang="en-US" altLang="zh-CN" dirty="0"/>
          </a:p>
          <a:p>
            <a:r>
              <a:rPr lang="zh-CN" altLang="en-US" dirty="0"/>
              <a:t>最后，模型基于**</a:t>
            </a:r>
            <a:r>
              <a:rPr lang="en-US" altLang="zh-CN" dirty="0" err="1"/>
              <a:t>Softmax</a:t>
            </a:r>
            <a:r>
              <a:rPr lang="zh-CN" altLang="en-US" dirty="0"/>
              <a:t>归一化的振幅权重**，对</a:t>
            </a:r>
            <a:r>
              <a:rPr lang="en-US" altLang="zh-CN" dirty="0"/>
              <a:t>k</a:t>
            </a:r>
            <a:r>
              <a:rPr lang="zh-CN" altLang="en-US" dirty="0"/>
              <a:t>个分支的输出进行**自适应加权融合**，确保不同周期特征的动态整合。</a:t>
            </a:r>
            <a:endParaRPr lang="en-US" altLang="zh-CN" dirty="0"/>
          </a:p>
          <a:p>
            <a:r>
              <a:rPr lang="zh-CN" altLang="en-US" dirty="0"/>
              <a:t>这种设计使得</a:t>
            </a:r>
            <a:r>
              <a:rPr lang="en-US" altLang="zh-CN" dirty="0"/>
              <a:t>TimesNet</a:t>
            </a:r>
            <a:r>
              <a:rPr lang="zh-CN" altLang="en-US" dirty="0"/>
              <a:t>能够高效建模复杂的多元时序变化，并在多个任务中实现卓越性能。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83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38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b="0" dirty="0">
                <a:latin typeface="仿宋" panose="02010609060101010101" pitchFamily="49" charset="-122"/>
                <a:ea typeface="仿宋" panose="02010609060101010101" pitchFamily="49" charset="-122"/>
              </a:rPr>
              <a:t>V1: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通过多尺度对称卷积捕捉不同感受野的特征，适合通用场景。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多分支卷积，并行使用不同尺寸的对称卷积核（</a:t>
            </a:r>
            <a:r>
              <a:rPr lang="en-US" altLang="zh-CN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1x1, 3x3, 5x5...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）。</a:t>
            </a: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特征融合，将所有分支输出沿新维度堆叠后取均值。</a:t>
            </a: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通道注意力</a:t>
            </a:r>
            <a:r>
              <a:rPr lang="en-US" altLang="zh-CN" sz="1400" b="0" i="0" u="none" strike="noStrike" cap="none" dirty="0" err="1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ChannelAttention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，通过</a:t>
            </a:r>
            <a:r>
              <a:rPr lang="zh-CN" altLang="en-US" sz="1400" b="1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全局池化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和</a:t>
            </a:r>
            <a:r>
              <a:rPr lang="zh-CN" altLang="en-US" sz="1400" b="1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全连接层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生成通道权重，对特征图加权。</a:t>
            </a: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残差连接，输入与输出相加。</a:t>
            </a:r>
            <a:endParaRPr lang="en-US" altLang="zh-CN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  <a:p>
            <a:endParaRPr lang="en-US" altLang="zh-CN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  <a:p>
            <a:r>
              <a:rPr lang="en-US" altLang="zh-CN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V2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适合处理具有方向性偏好的数据</a:t>
            </a:r>
            <a:endParaRPr lang="en-US" altLang="zh-CN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使用非对称卷积，水平和垂直卷积核，分离提取方向特征</a:t>
            </a:r>
            <a:endParaRPr lang="en-US" altLang="zh-CN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  <a:p>
            <a:endParaRPr lang="en-US" altLang="zh-CN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  <a:p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两者</a:t>
            </a:r>
            <a:r>
              <a:rPr lang="en-US" altLang="zh-CN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Dropout</a:t>
            </a:r>
            <a:r>
              <a:rPr lang="zh-CN" altLang="en-US" sz="1400" b="0" i="0" u="none" strike="noStrike" cap="none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/>
                <a:sym typeface="Arial" panose="020B0604020202020204"/>
              </a:rPr>
              <a:t>层都采用了</a:t>
            </a:r>
            <a:r>
              <a:rPr lang="en-US" altLang="zh-CN" sz="1400" b="1" dirty="0" err="1"/>
              <a:t>GroupNorm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和 </a:t>
            </a:r>
            <a:r>
              <a:rPr lang="en-US" altLang="zh-CN" sz="1400" b="1" dirty="0" err="1"/>
              <a:t>SpatialDropout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。</a:t>
            </a:r>
            <a:endParaRPr lang="zh-CN" altLang="en-US" sz="1400" b="0" i="0" u="none" strike="noStrike" cap="none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/>
                <a:sym typeface="Arial" panose="020B0604020202020204"/>
              </a:rPr>
              <a:t>seq_len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/>
                <a:sym typeface="Arial" panose="020B0604020202020204"/>
              </a:rPr>
              <a:t>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/>
                <a:sym typeface="Arial" panose="020B0604020202020204"/>
              </a:rPr>
              <a:t> 表示每次输入的历史时间步数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/>
              <a:sym typeface="Arial" panose="020B0604020202020204"/>
            </a:endParaRPr>
          </a:p>
          <a:p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/>
                <a:sym typeface="Arial" panose="020B0604020202020204"/>
              </a:rPr>
              <a:t>Horizon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/>
                <a:sym typeface="Arial" panose="020B0604020202020204"/>
              </a:rPr>
              <a:t>表示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模型预测未来多少步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de97d6f3f5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de97d6f3f5_0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8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</a:t>
            </a:r>
            <a:r>
              <a:rPr lang="zh-CN" altLang="en-US" dirty="0"/>
              <a:t>：收敛过快，</a:t>
            </a:r>
            <a:r>
              <a:rPr lang="en-US" altLang="zh-CN" dirty="0"/>
              <a:t>loss</a:t>
            </a:r>
            <a:r>
              <a:rPr lang="zh-CN" altLang="en-US" dirty="0"/>
              <a:t>呈现断崖式下跌，但精度无法继续提高到达极限。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CBA7A-744D-FA0D-6937-FA1D44794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631A1E-9F3D-F27E-626E-4E452376E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C57AEB-7F4C-E287-3B52-DFDCC28F2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消融实验</a:t>
            </a:r>
            <a:r>
              <a:rPr lang="en-US" altLang="zh-CN" dirty="0" err="1"/>
              <a:t>Timesnet</a:t>
            </a:r>
            <a:r>
              <a:rPr lang="zh-CN" altLang="en-US" dirty="0"/>
              <a:t>：早停触发较晚，训练损失值仍呈现下降趋势，模型拟合能力强，但验证损失值呈现维持且上升的状态，模型无法进一步提升泛化能力，过拟合情况需要解决。对于数据特征的提取仍需进一步优化，需要增强模型对于局部、全局以及边界信息的捕捉能力。</a:t>
            </a:r>
            <a:endParaRPr lang="en-US" altLang="zh-CN" dirty="0"/>
          </a:p>
          <a:p>
            <a:r>
              <a:rPr lang="zh-CN" altLang="en-US" dirty="0"/>
              <a:t>优化模型：经过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6625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看似损失下降，但模型没有真正学会有效特征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A8A9-72D4-3FFE-801E-6D268F3C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F87E81-8870-F3C9-7D12-64222C218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D96BD2-01F5-6C71-4B64-3D933F40B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394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97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1532032" y="677256"/>
            <a:ext cx="636442" cy="351004"/>
            <a:chOff x="9280569" y="2166309"/>
            <a:chExt cx="875797" cy="483011"/>
          </a:xfrm>
        </p:grpSpPr>
        <p:sp>
          <p:nvSpPr>
            <p:cNvPr id="10" name="Google Shape;10;p2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 hasCustomPrompt="1"/>
          </p:nvPr>
        </p:nvSpPr>
        <p:spPr>
          <a:xfrm>
            <a:off x="713225" y="1320650"/>
            <a:ext cx="6711300" cy="1998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 panose="00000500000000000000" charset="-128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CN"/>
              <a:t>标题</a:t>
            </a:r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 hasCustomPrompt="1"/>
          </p:nvPr>
        </p:nvSpPr>
        <p:spPr>
          <a:xfrm>
            <a:off x="713225" y="3318838"/>
            <a:ext cx="6711300" cy="42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zh-CN"/>
              <a:t>副标题</a:t>
            </a:r>
          </a:p>
        </p:txBody>
      </p:sp>
      <p:sp>
        <p:nvSpPr>
          <p:cNvPr id="15" name="Google Shape;15;p2"/>
          <p:cNvSpPr/>
          <p:nvPr userDrawn="1"/>
        </p:nvSpPr>
        <p:spPr>
          <a:xfrm rot="-5400000">
            <a:off x="7168343" y="2476930"/>
            <a:ext cx="3283065" cy="1896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CRIMINAL JUSTICE</a:t>
            </a:r>
          </a:p>
        </p:txBody>
      </p:sp>
      <p:sp>
        <p:nvSpPr>
          <p:cNvPr id="16" name="Google Shape;16;p2"/>
          <p:cNvSpPr/>
          <p:nvPr userDrawn="1"/>
        </p:nvSpPr>
        <p:spPr>
          <a:xfrm rot="-5400000">
            <a:off x="-1178230" y="2490913"/>
            <a:ext cx="3087010" cy="161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DEGREE FOR COLLEGE</a:t>
            </a:r>
          </a:p>
        </p:txBody>
      </p:sp>
      <p:grpSp>
        <p:nvGrpSpPr>
          <p:cNvPr id="17" name="Google Shape;17;p2"/>
          <p:cNvGrpSpPr/>
          <p:nvPr userDrawn="1"/>
        </p:nvGrpSpPr>
        <p:grpSpPr>
          <a:xfrm>
            <a:off x="8630919" y="4648837"/>
            <a:ext cx="357903" cy="350967"/>
            <a:chOff x="-1080825" y="310450"/>
            <a:chExt cx="897900" cy="88050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22;p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23;p2"/>
          <p:cNvCxnSpPr/>
          <p:nvPr userDrawn="1"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 userDrawn="1"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25;p2"/>
          <p:cNvGrpSpPr/>
          <p:nvPr userDrawn="1"/>
        </p:nvGrpSpPr>
        <p:grpSpPr>
          <a:xfrm>
            <a:off x="114173" y="4574625"/>
            <a:ext cx="502195" cy="505312"/>
            <a:chOff x="291525" y="1296925"/>
            <a:chExt cx="829800" cy="834950"/>
          </a:xfrm>
        </p:grpSpPr>
        <p:sp>
          <p:nvSpPr>
            <p:cNvPr id="26" name="Google Shape;26;p2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28" name="Google Shape;28;p2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oogle Shape;32;p2"/>
          <p:cNvGrpSpPr/>
          <p:nvPr userDrawn="1"/>
        </p:nvGrpSpPr>
        <p:grpSpPr>
          <a:xfrm>
            <a:off x="8558773" y="74050"/>
            <a:ext cx="502195" cy="505312"/>
            <a:chOff x="291525" y="1296925"/>
            <a:chExt cx="829800" cy="834950"/>
          </a:xfrm>
        </p:grpSpPr>
        <p:sp>
          <p:nvSpPr>
            <p:cNvPr id="33" name="Google Shape;33;p2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35" name="Google Shape;35;p2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rgbClr val="F6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" name="Google Shape;39;p2"/>
          <p:cNvCxnSpPr/>
          <p:nvPr userDrawn="1"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2"/>
          <p:cNvGrpSpPr/>
          <p:nvPr userDrawn="1"/>
        </p:nvGrpSpPr>
        <p:grpSpPr>
          <a:xfrm>
            <a:off x="186319" y="151212"/>
            <a:ext cx="357903" cy="350967"/>
            <a:chOff x="-1080825" y="310450"/>
            <a:chExt cx="897900" cy="880500"/>
          </a:xfrm>
        </p:grpSpPr>
        <p:grpSp>
          <p:nvGrpSpPr>
            <p:cNvPr id="41" name="Google Shape;41;p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5" name="Google Shape;45;p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6" name="Google Shape;46;p2"/>
          <p:cNvCxnSpPr/>
          <p:nvPr userDrawn="1"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Google Shape;47;p2"/>
          <p:cNvGrpSpPr/>
          <p:nvPr userDrawn="1"/>
        </p:nvGrpSpPr>
        <p:grpSpPr>
          <a:xfrm>
            <a:off x="2945094" y="4297850"/>
            <a:ext cx="357903" cy="350967"/>
            <a:chOff x="-1080825" y="310450"/>
            <a:chExt cx="897900" cy="880500"/>
          </a:xfrm>
        </p:grpSpPr>
        <p:grpSp>
          <p:nvGrpSpPr>
            <p:cNvPr id="48" name="Google Shape;48;p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" name="Google Shape;51;p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" name="Google Shape;52;p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矩形 0"/>
          <p:cNvSpPr/>
          <p:nvPr userDrawn="1"/>
        </p:nvSpPr>
        <p:spPr>
          <a:xfrm>
            <a:off x="107315" y="627380"/>
            <a:ext cx="504190" cy="381635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571865" y="745490"/>
            <a:ext cx="504190" cy="381635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59807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000" y="4762375"/>
            <a:ext cx="2970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/>
              <a:t>标题</a:t>
            </a:r>
          </a:p>
        </p:txBody>
      </p:sp>
      <p:grpSp>
        <p:nvGrpSpPr>
          <p:cNvPr id="152" name="Google Shape;152;p6"/>
          <p:cNvGrpSpPr/>
          <p:nvPr/>
        </p:nvGrpSpPr>
        <p:grpSpPr>
          <a:xfrm>
            <a:off x="8630919" y="4648837"/>
            <a:ext cx="357903" cy="350967"/>
            <a:chOff x="-1080825" y="310450"/>
            <a:chExt cx="897900" cy="880500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6" name="Google Shape;156;p6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7" name="Google Shape;157;p6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8" name="Google Shape;158;p6"/>
          <p:cNvGrpSpPr/>
          <p:nvPr/>
        </p:nvGrpSpPr>
        <p:grpSpPr>
          <a:xfrm rot="-5400000">
            <a:off x="8406904" y="3658987"/>
            <a:ext cx="805952" cy="201507"/>
            <a:chOff x="1342500" y="1458675"/>
            <a:chExt cx="758400" cy="189600"/>
          </a:xfrm>
        </p:grpSpPr>
        <p:sp>
          <p:nvSpPr>
            <p:cNvPr id="159" name="Google Shape;159;p6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" name="Google Shape;163;p6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6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" name="Google Shape;165;p6"/>
          <p:cNvGrpSpPr/>
          <p:nvPr/>
        </p:nvGrpSpPr>
        <p:grpSpPr>
          <a:xfrm>
            <a:off x="114173" y="4574625"/>
            <a:ext cx="502195" cy="505312"/>
            <a:chOff x="291525" y="1296925"/>
            <a:chExt cx="829800" cy="834950"/>
          </a:xfrm>
        </p:grpSpPr>
        <p:sp>
          <p:nvSpPr>
            <p:cNvPr id="166" name="Google Shape;166;p6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68" name="Google Shape;168;p6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558773" y="74050"/>
            <a:ext cx="502195" cy="505312"/>
            <a:chOff x="291525" y="1296925"/>
            <a:chExt cx="829800" cy="834950"/>
          </a:xfrm>
        </p:grpSpPr>
        <p:sp>
          <p:nvSpPr>
            <p:cNvPr id="173" name="Google Shape;173;p6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6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75" name="Google Shape;175;p6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9" name="Google Shape;179;p6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6"/>
          <p:cNvGrpSpPr/>
          <p:nvPr/>
        </p:nvGrpSpPr>
        <p:grpSpPr>
          <a:xfrm>
            <a:off x="186319" y="151212"/>
            <a:ext cx="357903" cy="350967"/>
            <a:chOff x="-1080825" y="310450"/>
            <a:chExt cx="897900" cy="880500"/>
          </a:xfrm>
        </p:grpSpPr>
        <p:grpSp>
          <p:nvGrpSpPr>
            <p:cNvPr id="181" name="Google Shape;181;p6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82" name="Google Shape;182;p6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4" name="Google Shape;184;p6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5" name="Google Shape;185;p6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6" name="Google Shape;186;p6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0"/>
          <p:cNvSpPr txBox="1"/>
          <p:nvPr userDrawn="1"/>
        </p:nvSpPr>
        <p:spPr>
          <a:xfrm>
            <a:off x="3203575" y="243522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uFillTx/>
                <a:latin typeface="Times New Roman" panose="02020603050405020304" charset="0"/>
                <a:ea typeface="华文中宋" panose="02010600040101010101" charset="-122"/>
              </a:rPr>
              <a:t>正文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body" idx="1" hasCustomPrompt="1"/>
          </p:nvPr>
        </p:nvSpPr>
        <p:spPr>
          <a:xfrm>
            <a:off x="720000" y="1165100"/>
            <a:ext cx="7704000" cy="3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9pPr>
          </a:lstStyle>
          <a:p>
            <a:r>
              <a:rPr lang="zh-CN"/>
              <a:t>正文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4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 altLang="en-US"/>
              <a:t>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59807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000" y="4762375"/>
            <a:ext cx="2970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4762375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body" idx="1" hasCustomPrompt="1"/>
          </p:nvPr>
        </p:nvSpPr>
        <p:spPr>
          <a:xfrm>
            <a:off x="720000" y="1165100"/>
            <a:ext cx="7704000" cy="3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9pPr>
          </a:lstStyle>
          <a:p>
            <a:r>
              <a:rPr lang="zh-CN"/>
              <a:t>正文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4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 altLang="en-US"/>
              <a:t>标题</a:t>
            </a:r>
          </a:p>
        </p:txBody>
      </p:sp>
      <p:grpSp>
        <p:nvGrpSpPr>
          <p:cNvPr id="97" name="Google Shape;97;p4"/>
          <p:cNvGrpSpPr/>
          <p:nvPr/>
        </p:nvGrpSpPr>
        <p:grpSpPr>
          <a:xfrm>
            <a:off x="8566546" y="221972"/>
            <a:ext cx="486642" cy="197663"/>
            <a:chOff x="-1185450" y="3156350"/>
            <a:chExt cx="1020000" cy="414300"/>
          </a:xfrm>
        </p:grpSpPr>
        <p:sp>
          <p:nvSpPr>
            <p:cNvPr id="98" name="Google Shape;98;p4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" name="Google Shape;101;p4"/>
            <p:cNvCxnSpPr>
              <a:stCxn id="100" idx="0"/>
              <a:endCxn id="100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>
              <a:endCxn id="98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" name="Google Shape;103;p4"/>
          <p:cNvGrpSpPr/>
          <p:nvPr/>
        </p:nvGrpSpPr>
        <p:grpSpPr>
          <a:xfrm>
            <a:off x="114172" y="4663298"/>
            <a:ext cx="502200" cy="327958"/>
            <a:chOff x="9668873" y="3240810"/>
            <a:chExt cx="502200" cy="327958"/>
          </a:xfrm>
        </p:grpSpPr>
        <p:sp>
          <p:nvSpPr>
            <p:cNvPr id="104" name="Google Shape;104;p4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1465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8591142" y="4608577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8075219" y="2790394"/>
            <a:ext cx="636442" cy="351004"/>
            <a:chOff x="9280569" y="2166309"/>
            <a:chExt cx="875797" cy="483011"/>
          </a:xfrm>
        </p:grpSpPr>
        <p:sp>
          <p:nvSpPr>
            <p:cNvPr id="110" name="Google Shape;110;p4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" name="Google Shape;113;p4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4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 hasCustomPrompt="1"/>
          </p:nvPr>
        </p:nvSpPr>
        <p:spPr>
          <a:xfrm>
            <a:off x="713225" y="2601250"/>
            <a:ext cx="31407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/>
              <a:t>副标题</a:t>
            </a:r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2" hasCustomPrompt="1"/>
          </p:nvPr>
        </p:nvSpPr>
        <p:spPr>
          <a:xfrm>
            <a:off x="4571975" y="2601250"/>
            <a:ext cx="31407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/>
              <a:t>副标题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1" hasCustomPrompt="1"/>
          </p:nvPr>
        </p:nvSpPr>
        <p:spPr>
          <a:xfrm>
            <a:off x="4571975" y="3467887"/>
            <a:ext cx="33252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/>
              <a:t>正文</a:t>
            </a:r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3" hasCustomPrompt="1"/>
          </p:nvPr>
        </p:nvSpPr>
        <p:spPr>
          <a:xfrm>
            <a:off x="713225" y="3467887"/>
            <a:ext cx="33252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/>
              <a:t>正文</a:t>
            </a:r>
          </a:p>
        </p:txBody>
      </p:sp>
      <p:sp>
        <p:nvSpPr>
          <p:cNvPr id="120" name="Google Shape;120;p5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539500"/>
            <a:ext cx="7717500" cy="4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/>
              <a:t>标题</a:t>
            </a:r>
          </a:p>
        </p:txBody>
      </p:sp>
      <p:grpSp>
        <p:nvGrpSpPr>
          <p:cNvPr id="121" name="Google Shape;121;p5"/>
          <p:cNvGrpSpPr/>
          <p:nvPr/>
        </p:nvGrpSpPr>
        <p:grpSpPr>
          <a:xfrm>
            <a:off x="8558747" y="4663298"/>
            <a:ext cx="502200" cy="327958"/>
            <a:chOff x="9668873" y="3240810"/>
            <a:chExt cx="502200" cy="327958"/>
          </a:xfrm>
        </p:grpSpPr>
        <p:sp>
          <p:nvSpPr>
            <p:cNvPr id="122" name="Google Shape;122;p5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85911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5"/>
          <p:cNvGrpSpPr/>
          <p:nvPr/>
        </p:nvGrpSpPr>
        <p:grpSpPr>
          <a:xfrm>
            <a:off x="6827569" y="1819156"/>
            <a:ext cx="636442" cy="351004"/>
            <a:chOff x="9280569" y="2166309"/>
            <a:chExt cx="875797" cy="483011"/>
          </a:xfrm>
        </p:grpSpPr>
        <p:sp>
          <p:nvSpPr>
            <p:cNvPr id="127" name="Google Shape;127;p5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8251819" y="1173887"/>
            <a:ext cx="357903" cy="350967"/>
            <a:chOff x="-1080825" y="310450"/>
            <a:chExt cx="897900" cy="880500"/>
          </a:xfrm>
        </p:grpSpPr>
        <p:grpSp>
          <p:nvGrpSpPr>
            <p:cNvPr id="131" name="Google Shape;131;p5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32" name="Google Shape;132;p5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4" name="Google Shape;134;p5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5" name="Google Shape;135;p5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5"/>
          <p:cNvGrpSpPr/>
          <p:nvPr/>
        </p:nvGrpSpPr>
        <p:grpSpPr>
          <a:xfrm>
            <a:off x="146582" y="266127"/>
            <a:ext cx="437369" cy="109342"/>
            <a:chOff x="1342500" y="1458675"/>
            <a:chExt cx="758400" cy="189600"/>
          </a:xfrm>
        </p:grpSpPr>
        <p:sp>
          <p:nvSpPr>
            <p:cNvPr id="137" name="Google Shape;137;p5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114169" y="4574625"/>
            <a:ext cx="502195" cy="505312"/>
            <a:chOff x="291525" y="1296925"/>
            <a:chExt cx="829800" cy="834950"/>
          </a:xfrm>
        </p:grpSpPr>
        <p:sp>
          <p:nvSpPr>
            <p:cNvPr id="142" name="Google Shape;142;p5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5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44" name="Google Shape;144;p5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8" name="Google Shape;148;p5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5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/>
              <a:t>标题</a:t>
            </a:r>
          </a:p>
        </p:txBody>
      </p:sp>
      <p:grpSp>
        <p:nvGrpSpPr>
          <p:cNvPr id="152" name="Google Shape;152;p6"/>
          <p:cNvGrpSpPr/>
          <p:nvPr/>
        </p:nvGrpSpPr>
        <p:grpSpPr>
          <a:xfrm>
            <a:off x="8630919" y="4648837"/>
            <a:ext cx="357903" cy="350967"/>
            <a:chOff x="-1080825" y="310450"/>
            <a:chExt cx="897900" cy="880500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6" name="Google Shape;156;p6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7" name="Google Shape;157;p6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8" name="Google Shape;158;p6"/>
          <p:cNvGrpSpPr/>
          <p:nvPr/>
        </p:nvGrpSpPr>
        <p:grpSpPr>
          <a:xfrm rot="-5400000">
            <a:off x="8406904" y="3658987"/>
            <a:ext cx="805952" cy="201507"/>
            <a:chOff x="1342500" y="1458675"/>
            <a:chExt cx="758400" cy="189600"/>
          </a:xfrm>
        </p:grpSpPr>
        <p:sp>
          <p:nvSpPr>
            <p:cNvPr id="159" name="Google Shape;159;p6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" name="Google Shape;163;p6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6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" name="Google Shape;165;p6"/>
          <p:cNvGrpSpPr/>
          <p:nvPr/>
        </p:nvGrpSpPr>
        <p:grpSpPr>
          <a:xfrm>
            <a:off x="114173" y="4574625"/>
            <a:ext cx="502195" cy="505312"/>
            <a:chOff x="291525" y="1296925"/>
            <a:chExt cx="829800" cy="834950"/>
          </a:xfrm>
        </p:grpSpPr>
        <p:sp>
          <p:nvSpPr>
            <p:cNvPr id="166" name="Google Shape;166;p6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68" name="Google Shape;168;p6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558773" y="74050"/>
            <a:ext cx="502195" cy="505312"/>
            <a:chOff x="291525" y="1296925"/>
            <a:chExt cx="829800" cy="834950"/>
          </a:xfrm>
        </p:grpSpPr>
        <p:sp>
          <p:nvSpPr>
            <p:cNvPr id="173" name="Google Shape;173;p6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6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75" name="Google Shape;175;p6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9" name="Google Shape;179;p6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6"/>
          <p:cNvGrpSpPr/>
          <p:nvPr/>
        </p:nvGrpSpPr>
        <p:grpSpPr>
          <a:xfrm>
            <a:off x="186319" y="151212"/>
            <a:ext cx="357903" cy="350967"/>
            <a:chOff x="-1080825" y="310450"/>
            <a:chExt cx="897900" cy="880500"/>
          </a:xfrm>
        </p:grpSpPr>
        <p:grpSp>
          <p:nvGrpSpPr>
            <p:cNvPr id="181" name="Google Shape;181;p6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82" name="Google Shape;182;p6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4" name="Google Shape;184;p6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5" name="Google Shape;185;p6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6" name="Google Shape;186;p6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0"/>
          <p:cNvSpPr txBox="1"/>
          <p:nvPr userDrawn="1"/>
        </p:nvSpPr>
        <p:spPr>
          <a:xfrm>
            <a:off x="3203575" y="243522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uFillTx/>
                <a:latin typeface="Times New Roman" panose="02020603050405020304" charset="0"/>
                <a:ea typeface="华文中宋" panose="02010600040101010101" charset="-122"/>
              </a:rPr>
              <a:t>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>
            <a:spLocks noGrp="1"/>
          </p:cNvSpPr>
          <p:nvPr>
            <p:ph type="title" hasCustomPrompt="1"/>
          </p:nvPr>
        </p:nvSpPr>
        <p:spPr>
          <a:xfrm>
            <a:off x="1222650" y="1042725"/>
            <a:ext cx="6698700" cy="42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/>
              <a:t>标题</a:t>
            </a:r>
          </a:p>
        </p:txBody>
      </p:sp>
      <p:sp>
        <p:nvSpPr>
          <p:cNvPr id="189" name="Google Shape;189;p7"/>
          <p:cNvSpPr txBox="1">
            <a:spLocks noGrp="1"/>
          </p:cNvSpPr>
          <p:nvPr>
            <p:ph type="subTitle" idx="1" hasCustomPrompt="1"/>
          </p:nvPr>
        </p:nvSpPr>
        <p:spPr>
          <a:xfrm>
            <a:off x="2146500" y="1673750"/>
            <a:ext cx="4851000" cy="251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zh-CN"/>
              <a:t>正文</a:t>
            </a:r>
          </a:p>
        </p:txBody>
      </p:sp>
      <p:grpSp>
        <p:nvGrpSpPr>
          <p:cNvPr id="190" name="Google Shape;190;p7"/>
          <p:cNvGrpSpPr/>
          <p:nvPr userDrawn="1"/>
        </p:nvGrpSpPr>
        <p:grpSpPr>
          <a:xfrm>
            <a:off x="8558747" y="4652998"/>
            <a:ext cx="502200" cy="327958"/>
            <a:chOff x="9668873" y="3240810"/>
            <a:chExt cx="502200" cy="327958"/>
          </a:xfrm>
        </p:grpSpPr>
        <p:sp>
          <p:nvSpPr>
            <p:cNvPr id="191" name="Google Shape;191;p7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7"/>
          <p:cNvSpPr/>
          <p:nvPr userDrawn="1"/>
        </p:nvSpPr>
        <p:spPr>
          <a:xfrm rot="-5400000">
            <a:off x="-1280232" y="2476930"/>
            <a:ext cx="3283065" cy="1896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CRIMINAL JUSTICE</a:t>
            </a:r>
          </a:p>
        </p:txBody>
      </p:sp>
      <p:grpSp>
        <p:nvGrpSpPr>
          <p:cNvPr id="195" name="Google Shape;195;p7"/>
          <p:cNvGrpSpPr/>
          <p:nvPr userDrawn="1"/>
        </p:nvGrpSpPr>
        <p:grpSpPr>
          <a:xfrm>
            <a:off x="8566521" y="221972"/>
            <a:ext cx="486642" cy="197663"/>
            <a:chOff x="-1185450" y="3156350"/>
            <a:chExt cx="1020000" cy="414300"/>
          </a:xfrm>
        </p:grpSpPr>
        <p:sp>
          <p:nvSpPr>
            <p:cNvPr id="196" name="Google Shape;196;p7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7"/>
            <p:cNvCxnSpPr>
              <a:stCxn id="198" idx="0"/>
              <a:endCxn id="198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7"/>
            <p:cNvCxnSpPr>
              <a:endCxn id="196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1" name="Google Shape;201;p7"/>
          <p:cNvCxnSpPr/>
          <p:nvPr userDrawn="1"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7"/>
          <p:cNvCxnSpPr/>
          <p:nvPr userDrawn="1"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7"/>
          <p:cNvCxnSpPr/>
          <p:nvPr userDrawn="1"/>
        </p:nvCxnSpPr>
        <p:spPr>
          <a:xfrm>
            <a:off x="857209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7"/>
          <p:cNvCxnSpPr/>
          <p:nvPr userDrawn="1"/>
        </p:nvCxnSpPr>
        <p:spPr>
          <a:xfrm>
            <a:off x="857209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" name="Google Shape;205;p7"/>
          <p:cNvGrpSpPr/>
          <p:nvPr userDrawn="1"/>
        </p:nvGrpSpPr>
        <p:grpSpPr>
          <a:xfrm>
            <a:off x="114172" y="221973"/>
            <a:ext cx="502200" cy="327958"/>
            <a:chOff x="9668873" y="3240810"/>
            <a:chExt cx="502200" cy="327958"/>
          </a:xfrm>
        </p:grpSpPr>
        <p:sp>
          <p:nvSpPr>
            <p:cNvPr id="206" name="Google Shape;206;p7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7"/>
          <p:cNvGrpSpPr/>
          <p:nvPr userDrawn="1"/>
        </p:nvGrpSpPr>
        <p:grpSpPr>
          <a:xfrm>
            <a:off x="121946" y="4784072"/>
            <a:ext cx="486642" cy="197663"/>
            <a:chOff x="-1185450" y="3156350"/>
            <a:chExt cx="1020000" cy="414300"/>
          </a:xfrm>
        </p:grpSpPr>
        <p:sp>
          <p:nvSpPr>
            <p:cNvPr id="210" name="Google Shape;210;p7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3" name="Google Shape;213;p7"/>
            <p:cNvCxnSpPr>
              <a:stCxn id="212" idx="0"/>
              <a:endCxn id="212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7"/>
            <p:cNvCxnSpPr>
              <a:endCxn id="210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" name="Google Shape;215;p7"/>
          <p:cNvGrpSpPr/>
          <p:nvPr userDrawn="1"/>
        </p:nvGrpSpPr>
        <p:grpSpPr>
          <a:xfrm>
            <a:off x="8112557" y="2091269"/>
            <a:ext cx="636442" cy="351004"/>
            <a:chOff x="9280569" y="2166309"/>
            <a:chExt cx="875797" cy="483011"/>
          </a:xfrm>
        </p:grpSpPr>
        <p:sp>
          <p:nvSpPr>
            <p:cNvPr id="216" name="Google Shape;216;p7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7"/>
          <p:cNvGrpSpPr/>
          <p:nvPr userDrawn="1"/>
        </p:nvGrpSpPr>
        <p:grpSpPr>
          <a:xfrm>
            <a:off x="7660481" y="3142837"/>
            <a:ext cx="357903" cy="350967"/>
            <a:chOff x="-1080825" y="310450"/>
            <a:chExt cx="897900" cy="880500"/>
          </a:xfrm>
        </p:grpSpPr>
        <p:grpSp>
          <p:nvGrpSpPr>
            <p:cNvPr id="220" name="Google Shape;220;p7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21" name="Google Shape;221;p7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7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7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7"/>
          <p:cNvGrpSpPr/>
          <p:nvPr userDrawn="1"/>
        </p:nvGrpSpPr>
        <p:grpSpPr>
          <a:xfrm>
            <a:off x="1162006" y="1861937"/>
            <a:ext cx="357903" cy="350967"/>
            <a:chOff x="-1080825" y="310450"/>
            <a:chExt cx="897900" cy="880500"/>
          </a:xfrm>
        </p:grpSpPr>
        <p:grpSp>
          <p:nvGrpSpPr>
            <p:cNvPr id="226" name="Google Shape;226;p7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9" name="Google Shape;229;p7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0" name="Google Shape;230;p7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矩形 0"/>
          <p:cNvSpPr/>
          <p:nvPr userDrawn="1"/>
        </p:nvSpPr>
        <p:spPr>
          <a:xfrm>
            <a:off x="107315" y="627380"/>
            <a:ext cx="504190" cy="381635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571865" y="628650"/>
            <a:ext cx="504190" cy="381635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 hasCustomPrompt="1"/>
          </p:nvPr>
        </p:nvSpPr>
        <p:spPr>
          <a:xfrm>
            <a:off x="713250" y="1594200"/>
            <a:ext cx="7717500" cy="19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/>
              <a:t>标题</a:t>
            </a:r>
          </a:p>
        </p:txBody>
      </p:sp>
      <p:grpSp>
        <p:nvGrpSpPr>
          <p:cNvPr id="233" name="Google Shape;233;p8"/>
          <p:cNvGrpSpPr/>
          <p:nvPr/>
        </p:nvGrpSpPr>
        <p:grpSpPr>
          <a:xfrm>
            <a:off x="8630919" y="4648837"/>
            <a:ext cx="357903" cy="350967"/>
            <a:chOff x="-1080825" y="310450"/>
            <a:chExt cx="897900" cy="880500"/>
          </a:xfrm>
        </p:grpSpPr>
        <p:grpSp>
          <p:nvGrpSpPr>
            <p:cNvPr id="234" name="Google Shape;234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35" name="Google Shape;235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" name="Google Shape;237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8" name="Google Shape;238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" name="Google Shape;239;p8"/>
          <p:cNvGrpSpPr/>
          <p:nvPr/>
        </p:nvGrpSpPr>
        <p:grpSpPr>
          <a:xfrm rot="-5400000">
            <a:off x="8406904" y="3658987"/>
            <a:ext cx="805952" cy="201507"/>
            <a:chOff x="1342500" y="1458675"/>
            <a:chExt cx="758400" cy="189600"/>
          </a:xfrm>
        </p:grpSpPr>
        <p:sp>
          <p:nvSpPr>
            <p:cNvPr id="240" name="Google Shape;240;p8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" name="Google Shape;244;p8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8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6" name="Google Shape;246;p8"/>
          <p:cNvGrpSpPr/>
          <p:nvPr/>
        </p:nvGrpSpPr>
        <p:grpSpPr>
          <a:xfrm>
            <a:off x="114173" y="4574625"/>
            <a:ext cx="502195" cy="505312"/>
            <a:chOff x="291525" y="1296925"/>
            <a:chExt cx="829800" cy="834950"/>
          </a:xfrm>
        </p:grpSpPr>
        <p:sp>
          <p:nvSpPr>
            <p:cNvPr id="247" name="Google Shape;247;p8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8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249" name="Google Shape;249;p8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3" name="Google Shape;253;p8"/>
          <p:cNvGrpSpPr/>
          <p:nvPr/>
        </p:nvGrpSpPr>
        <p:grpSpPr>
          <a:xfrm>
            <a:off x="8558773" y="74050"/>
            <a:ext cx="502195" cy="505312"/>
            <a:chOff x="291525" y="1296925"/>
            <a:chExt cx="829800" cy="834950"/>
          </a:xfrm>
        </p:grpSpPr>
        <p:sp>
          <p:nvSpPr>
            <p:cNvPr id="254" name="Google Shape;254;p8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8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256" name="Google Shape;256;p8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60" name="Google Shape;260;p8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8"/>
          <p:cNvGrpSpPr/>
          <p:nvPr/>
        </p:nvGrpSpPr>
        <p:grpSpPr>
          <a:xfrm>
            <a:off x="6824583" y="461099"/>
            <a:ext cx="718066" cy="395972"/>
            <a:chOff x="9280569" y="2166309"/>
            <a:chExt cx="875797" cy="483011"/>
          </a:xfrm>
        </p:grpSpPr>
        <p:sp>
          <p:nvSpPr>
            <p:cNvPr id="262" name="Google Shape;262;p8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8"/>
          <p:cNvGrpSpPr/>
          <p:nvPr/>
        </p:nvGrpSpPr>
        <p:grpSpPr>
          <a:xfrm>
            <a:off x="186319" y="151212"/>
            <a:ext cx="357903" cy="350967"/>
            <a:chOff x="-1080825" y="310450"/>
            <a:chExt cx="897900" cy="880500"/>
          </a:xfrm>
        </p:grpSpPr>
        <p:grpSp>
          <p:nvGrpSpPr>
            <p:cNvPr id="266" name="Google Shape;266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67" name="Google Shape;267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9" name="Google Shape;269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" name="Google Shape;270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1" name="Google Shape;271;p8"/>
          <p:cNvGrpSpPr/>
          <p:nvPr/>
        </p:nvGrpSpPr>
        <p:grpSpPr>
          <a:xfrm>
            <a:off x="5608798" y="4015423"/>
            <a:ext cx="403786" cy="395961"/>
            <a:chOff x="-1080825" y="310450"/>
            <a:chExt cx="897900" cy="880500"/>
          </a:xfrm>
        </p:grpSpPr>
        <p:grpSp>
          <p:nvGrpSpPr>
            <p:cNvPr id="272" name="Google Shape;272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73" name="Google Shape;273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6" name="Google Shape;276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" name="Google Shape;277;p8"/>
          <p:cNvGrpSpPr/>
          <p:nvPr/>
        </p:nvGrpSpPr>
        <p:grpSpPr>
          <a:xfrm>
            <a:off x="1917142" y="476813"/>
            <a:ext cx="553897" cy="276930"/>
            <a:chOff x="1342500" y="1458675"/>
            <a:chExt cx="379200" cy="189600"/>
          </a:xfrm>
        </p:grpSpPr>
        <p:sp>
          <p:nvSpPr>
            <p:cNvPr id="278" name="Google Shape;278;p8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0" name="Google Shape;280;p8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8"/>
          <p:cNvSpPr/>
          <p:nvPr/>
        </p:nvSpPr>
        <p:spPr>
          <a:xfrm>
            <a:off x="2901950" y="4015425"/>
            <a:ext cx="147300" cy="1473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8"/>
          <p:cNvGrpSpPr/>
          <p:nvPr/>
        </p:nvGrpSpPr>
        <p:grpSpPr>
          <a:xfrm rot="10800000">
            <a:off x="1621108" y="4382767"/>
            <a:ext cx="718154" cy="395972"/>
            <a:chOff x="9280569" y="2166309"/>
            <a:chExt cx="875797" cy="483011"/>
          </a:xfrm>
        </p:grpSpPr>
        <p:sp>
          <p:nvSpPr>
            <p:cNvPr id="283" name="Google Shape;283;p8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668064" y="3392876"/>
            <a:ext cx="201489" cy="197672"/>
            <a:chOff x="-1080825" y="310450"/>
            <a:chExt cx="897900" cy="880500"/>
          </a:xfrm>
        </p:grpSpPr>
        <p:grpSp>
          <p:nvGrpSpPr>
            <p:cNvPr id="287" name="Google Shape;287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1" name="Google Shape;291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8"/>
          <p:cNvGrpSpPr/>
          <p:nvPr/>
        </p:nvGrpSpPr>
        <p:grpSpPr>
          <a:xfrm>
            <a:off x="7221831" y="4608586"/>
            <a:ext cx="201469" cy="102630"/>
            <a:chOff x="1342500" y="1458675"/>
            <a:chExt cx="379200" cy="189600"/>
          </a:xfrm>
        </p:grpSpPr>
        <p:sp>
          <p:nvSpPr>
            <p:cNvPr id="293" name="Google Shape;293;p8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8630931" y="1017725"/>
            <a:ext cx="357903" cy="350967"/>
            <a:chOff x="-1080825" y="310450"/>
            <a:chExt cx="897900" cy="880500"/>
          </a:xfrm>
        </p:grpSpPr>
        <p:grpSp>
          <p:nvGrpSpPr>
            <p:cNvPr id="296" name="Google Shape;296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297" name="Google Shape;297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9" name="Google Shape;299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0" name="Google Shape;300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1" name="Google Shape;301;p8"/>
          <p:cNvGrpSpPr/>
          <p:nvPr/>
        </p:nvGrpSpPr>
        <p:grpSpPr>
          <a:xfrm>
            <a:off x="4724106" y="780425"/>
            <a:ext cx="357903" cy="350967"/>
            <a:chOff x="-1080825" y="310450"/>
            <a:chExt cx="897900" cy="880500"/>
          </a:xfrm>
        </p:grpSpPr>
        <p:grpSp>
          <p:nvGrpSpPr>
            <p:cNvPr id="302" name="Google Shape;302;p8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303" name="Google Shape;303;p8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5" name="Google Shape;305;p8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6" name="Google Shape;306;p8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"/>
          <p:cNvSpPr txBox="1">
            <a:spLocks noGrp="1"/>
          </p:cNvSpPr>
          <p:nvPr>
            <p:ph type="title" hasCustomPrompt="1"/>
          </p:nvPr>
        </p:nvSpPr>
        <p:spPr>
          <a:xfrm>
            <a:off x="1758750" y="1764600"/>
            <a:ext cx="5626500" cy="63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/>
              <a:t>标题</a:t>
            </a:r>
          </a:p>
        </p:txBody>
      </p:sp>
      <p:sp>
        <p:nvSpPr>
          <p:cNvPr id="309" name="Google Shape;309;p9"/>
          <p:cNvSpPr txBox="1">
            <a:spLocks noGrp="1"/>
          </p:cNvSpPr>
          <p:nvPr>
            <p:ph type="subTitle" idx="1" hasCustomPrompt="1"/>
          </p:nvPr>
        </p:nvSpPr>
        <p:spPr>
          <a:xfrm>
            <a:off x="1758750" y="2557425"/>
            <a:ext cx="5626500" cy="71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/>
              <a:t>正文</a:t>
            </a:r>
          </a:p>
        </p:txBody>
      </p:sp>
      <p:grpSp>
        <p:nvGrpSpPr>
          <p:cNvPr id="310" name="Google Shape;310;p9"/>
          <p:cNvGrpSpPr/>
          <p:nvPr/>
        </p:nvGrpSpPr>
        <p:grpSpPr>
          <a:xfrm>
            <a:off x="8566521" y="221972"/>
            <a:ext cx="486642" cy="197663"/>
            <a:chOff x="-1185450" y="3156350"/>
            <a:chExt cx="1020000" cy="414300"/>
          </a:xfrm>
        </p:grpSpPr>
        <p:sp>
          <p:nvSpPr>
            <p:cNvPr id="311" name="Google Shape;311;p9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" name="Google Shape;314;p9"/>
            <p:cNvCxnSpPr>
              <a:stCxn id="313" idx="0"/>
              <a:endCxn id="313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9"/>
            <p:cNvCxnSpPr>
              <a:endCxn id="311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6" name="Google Shape;316;p9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9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9"/>
          <p:cNvCxnSpPr/>
          <p:nvPr/>
        </p:nvCxnSpPr>
        <p:spPr>
          <a:xfrm>
            <a:off x="857209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9"/>
          <p:cNvCxnSpPr/>
          <p:nvPr/>
        </p:nvCxnSpPr>
        <p:spPr>
          <a:xfrm>
            <a:off x="857209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9"/>
          <p:cNvGrpSpPr/>
          <p:nvPr/>
        </p:nvGrpSpPr>
        <p:grpSpPr>
          <a:xfrm>
            <a:off x="121946" y="4784072"/>
            <a:ext cx="486642" cy="197663"/>
            <a:chOff x="-1185450" y="3156350"/>
            <a:chExt cx="1020000" cy="414300"/>
          </a:xfrm>
        </p:grpSpPr>
        <p:sp>
          <p:nvSpPr>
            <p:cNvPr id="321" name="Google Shape;321;p9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9"/>
            <p:cNvCxnSpPr>
              <a:stCxn id="323" idx="0"/>
              <a:endCxn id="323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9"/>
            <p:cNvCxnSpPr>
              <a:endCxn id="321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6" name="Google Shape;326;p9"/>
          <p:cNvGrpSpPr/>
          <p:nvPr/>
        </p:nvGrpSpPr>
        <p:grpSpPr>
          <a:xfrm rot="-3608619">
            <a:off x="7592105" y="3705074"/>
            <a:ext cx="636493" cy="351032"/>
            <a:chOff x="9280569" y="2166309"/>
            <a:chExt cx="875797" cy="483011"/>
          </a:xfrm>
        </p:grpSpPr>
        <p:sp>
          <p:nvSpPr>
            <p:cNvPr id="327" name="Google Shape;327;p9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9"/>
          <p:cNvGrpSpPr/>
          <p:nvPr/>
        </p:nvGrpSpPr>
        <p:grpSpPr>
          <a:xfrm>
            <a:off x="88317" y="182325"/>
            <a:ext cx="553897" cy="276930"/>
            <a:chOff x="1342500" y="1458675"/>
            <a:chExt cx="379200" cy="189600"/>
          </a:xfrm>
        </p:grpSpPr>
        <p:sp>
          <p:nvSpPr>
            <p:cNvPr id="331" name="Google Shape;331;p9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532892" y="4744438"/>
            <a:ext cx="553897" cy="276930"/>
            <a:chOff x="1342500" y="1458675"/>
            <a:chExt cx="379200" cy="189600"/>
          </a:xfrm>
        </p:grpSpPr>
        <p:sp>
          <p:nvSpPr>
            <p:cNvPr id="334" name="Google Shape;334;p9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9"/>
          <p:cNvGrpSpPr/>
          <p:nvPr/>
        </p:nvGrpSpPr>
        <p:grpSpPr>
          <a:xfrm rot="756911">
            <a:off x="1684673" y="642858"/>
            <a:ext cx="636391" cy="350976"/>
            <a:chOff x="9280569" y="2166309"/>
            <a:chExt cx="875797" cy="483011"/>
          </a:xfrm>
        </p:grpSpPr>
        <p:sp>
          <p:nvSpPr>
            <p:cNvPr id="337" name="Google Shape;337;p9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6018806" y="867962"/>
            <a:ext cx="357903" cy="350967"/>
            <a:chOff x="-1080825" y="310450"/>
            <a:chExt cx="897900" cy="880500"/>
          </a:xfrm>
        </p:grpSpPr>
        <p:grpSp>
          <p:nvGrpSpPr>
            <p:cNvPr id="341" name="Google Shape;341;p9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4" name="Google Shape;344;p9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45" name="Google Shape;345;p9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6" name="Google Shape;346;p9"/>
          <p:cNvGrpSpPr/>
          <p:nvPr/>
        </p:nvGrpSpPr>
        <p:grpSpPr>
          <a:xfrm>
            <a:off x="2647731" y="3990562"/>
            <a:ext cx="357903" cy="350967"/>
            <a:chOff x="-1080825" y="310450"/>
            <a:chExt cx="897900" cy="880500"/>
          </a:xfrm>
        </p:grpSpPr>
        <p:grpSp>
          <p:nvGrpSpPr>
            <p:cNvPr id="347" name="Google Shape;347;p9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0" name="Google Shape;350;p9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51" name="Google Shape;351;p9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746350"/>
            <a:ext cx="7717800" cy="1192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lang="zh-CN"/>
              <a:t>标题</a:t>
            </a:r>
          </a:p>
        </p:txBody>
      </p:sp>
      <p:sp>
        <p:nvSpPr>
          <p:cNvPr id="380" name="Google Shape;380;p11"/>
          <p:cNvSpPr txBox="1">
            <a:spLocks noGrp="1"/>
          </p:cNvSpPr>
          <p:nvPr>
            <p:ph type="subTitle" idx="1" hasCustomPrompt="1"/>
          </p:nvPr>
        </p:nvSpPr>
        <p:spPr>
          <a:xfrm>
            <a:off x="1284000" y="2938450"/>
            <a:ext cx="6576000" cy="458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zh-CN"/>
              <a:t>正文</a:t>
            </a:r>
          </a:p>
        </p:txBody>
      </p:sp>
      <p:sp>
        <p:nvSpPr>
          <p:cNvPr id="381" name="Google Shape;381;p11"/>
          <p:cNvSpPr/>
          <p:nvPr/>
        </p:nvSpPr>
        <p:spPr>
          <a:xfrm>
            <a:off x="8591175" y="102088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1"/>
          <p:cNvSpPr/>
          <p:nvPr/>
        </p:nvSpPr>
        <p:spPr>
          <a:xfrm>
            <a:off x="146567" y="4608577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1"/>
          <p:cNvGrpSpPr/>
          <p:nvPr/>
        </p:nvGrpSpPr>
        <p:grpSpPr>
          <a:xfrm>
            <a:off x="6637482" y="814469"/>
            <a:ext cx="636442" cy="351004"/>
            <a:chOff x="9280569" y="2166309"/>
            <a:chExt cx="875797" cy="483011"/>
          </a:xfrm>
        </p:grpSpPr>
        <p:sp>
          <p:nvSpPr>
            <p:cNvPr id="384" name="Google Shape;384;p11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>
            <a:off x="2029194" y="3958250"/>
            <a:ext cx="357903" cy="350967"/>
            <a:chOff x="-1080825" y="310450"/>
            <a:chExt cx="897900" cy="880500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11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2" name="Google Shape;392;p11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93" name="Google Shape;393;p11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11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11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11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11"/>
          <p:cNvSpPr/>
          <p:nvPr/>
        </p:nvSpPr>
        <p:spPr>
          <a:xfrm>
            <a:off x="146567" y="102102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"/>
          <p:cNvSpPr/>
          <p:nvPr/>
        </p:nvSpPr>
        <p:spPr>
          <a:xfrm>
            <a:off x="8591167" y="4608577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1"/>
          <p:cNvGrpSpPr/>
          <p:nvPr/>
        </p:nvGrpSpPr>
        <p:grpSpPr>
          <a:xfrm>
            <a:off x="1957047" y="952123"/>
            <a:ext cx="502200" cy="327958"/>
            <a:chOff x="9668873" y="3240810"/>
            <a:chExt cx="502200" cy="327958"/>
          </a:xfrm>
        </p:grpSpPr>
        <p:sp>
          <p:nvSpPr>
            <p:cNvPr id="400" name="Google Shape;400;p11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1"/>
          <p:cNvGrpSpPr/>
          <p:nvPr/>
        </p:nvGrpSpPr>
        <p:grpSpPr>
          <a:xfrm>
            <a:off x="6704597" y="3969760"/>
            <a:ext cx="502200" cy="327958"/>
            <a:chOff x="9668873" y="3240810"/>
            <a:chExt cx="502200" cy="327958"/>
          </a:xfrm>
        </p:grpSpPr>
        <p:sp>
          <p:nvSpPr>
            <p:cNvPr id="404" name="Google Shape;404;p11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body" idx="1" hasCustomPrompt="1"/>
          </p:nvPr>
        </p:nvSpPr>
        <p:spPr>
          <a:xfrm>
            <a:off x="720000" y="1165100"/>
            <a:ext cx="7704000" cy="3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AutoNum type="romanLcPeriod"/>
              <a:defRPr/>
            </a:lvl9pPr>
          </a:lstStyle>
          <a:p>
            <a:r>
              <a:rPr lang="zh-CN"/>
              <a:t>正文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4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r>
              <a:rPr lang="zh-CN" altLang="en-US"/>
              <a:t>标题</a:t>
            </a:r>
          </a:p>
        </p:txBody>
      </p:sp>
      <p:grpSp>
        <p:nvGrpSpPr>
          <p:cNvPr id="97" name="Google Shape;97;p4"/>
          <p:cNvGrpSpPr/>
          <p:nvPr/>
        </p:nvGrpSpPr>
        <p:grpSpPr>
          <a:xfrm>
            <a:off x="8566546" y="221972"/>
            <a:ext cx="486642" cy="197663"/>
            <a:chOff x="-1185450" y="3156350"/>
            <a:chExt cx="1020000" cy="414300"/>
          </a:xfrm>
        </p:grpSpPr>
        <p:sp>
          <p:nvSpPr>
            <p:cNvPr id="98" name="Google Shape;98;p4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01" name="Google Shape;101;p4"/>
            <p:cNvCxnSpPr>
              <a:stCxn id="100" idx="0"/>
              <a:endCxn id="100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>
              <a:endCxn id="98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" name="Google Shape;103;p4"/>
          <p:cNvGrpSpPr/>
          <p:nvPr/>
        </p:nvGrpSpPr>
        <p:grpSpPr>
          <a:xfrm>
            <a:off x="114172" y="4663298"/>
            <a:ext cx="502200" cy="327958"/>
            <a:chOff x="9668873" y="3240810"/>
            <a:chExt cx="502200" cy="327958"/>
          </a:xfrm>
        </p:grpSpPr>
        <p:sp>
          <p:nvSpPr>
            <p:cNvPr id="104" name="Google Shape;104;p4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4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4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1465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108;p4"/>
          <p:cNvSpPr/>
          <p:nvPr/>
        </p:nvSpPr>
        <p:spPr>
          <a:xfrm>
            <a:off x="8591142" y="4608577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9" name="Google Shape;109;p4"/>
          <p:cNvGrpSpPr/>
          <p:nvPr/>
        </p:nvGrpSpPr>
        <p:grpSpPr>
          <a:xfrm>
            <a:off x="8075219" y="2790394"/>
            <a:ext cx="636442" cy="351004"/>
            <a:chOff x="9280569" y="2166309"/>
            <a:chExt cx="875797" cy="483011"/>
          </a:xfrm>
        </p:grpSpPr>
        <p:sp>
          <p:nvSpPr>
            <p:cNvPr id="110" name="Google Shape;110;p4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4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4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3" name="Google Shape;113;p4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4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 panose="00000500000000000000" charset="-128"/>
              <a:buNone/>
              <a:defRPr sz="2500" b="1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 panose="00000500000000000000" charset="-128"/>
              <a:buNone/>
              <a:defRPr sz="2500" b="1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 panose="00000500000000000000" charset="-128"/>
              <a:buNone/>
              <a:defRPr sz="2500" b="1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9" Type="http://schemas.openxmlformats.org/officeDocument/2006/relationships/tags" Target="../tags/tag83.xml"/><Relationship Id="rId21" Type="http://schemas.openxmlformats.org/officeDocument/2006/relationships/tags" Target="../tags/tag65.xml"/><Relationship Id="rId34" Type="http://schemas.openxmlformats.org/officeDocument/2006/relationships/tags" Target="../tags/tag78.xml"/><Relationship Id="rId42" Type="http://schemas.openxmlformats.org/officeDocument/2006/relationships/tags" Target="../tags/tag86.xml"/><Relationship Id="rId47" Type="http://schemas.openxmlformats.org/officeDocument/2006/relationships/tags" Target="../tags/tag91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32" Type="http://schemas.openxmlformats.org/officeDocument/2006/relationships/tags" Target="../tags/tag76.xml"/><Relationship Id="rId37" Type="http://schemas.openxmlformats.org/officeDocument/2006/relationships/tags" Target="../tags/tag81.xml"/><Relationship Id="rId40" Type="http://schemas.openxmlformats.org/officeDocument/2006/relationships/tags" Target="../tags/tag84.xml"/><Relationship Id="rId45" Type="http://schemas.openxmlformats.org/officeDocument/2006/relationships/tags" Target="../tags/tag89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36" Type="http://schemas.openxmlformats.org/officeDocument/2006/relationships/tags" Target="../tags/tag80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tags" Target="../tags/tag75.xml"/><Relationship Id="rId44" Type="http://schemas.openxmlformats.org/officeDocument/2006/relationships/tags" Target="../tags/tag88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tags" Target="../tags/tag74.xml"/><Relationship Id="rId35" Type="http://schemas.openxmlformats.org/officeDocument/2006/relationships/tags" Target="../tags/tag79.xml"/><Relationship Id="rId43" Type="http://schemas.openxmlformats.org/officeDocument/2006/relationships/tags" Target="../tags/tag87.xml"/><Relationship Id="rId48" Type="http://schemas.openxmlformats.org/officeDocument/2006/relationships/slideLayout" Target="../slideLayouts/slideLayout9.xml"/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33" Type="http://schemas.openxmlformats.org/officeDocument/2006/relationships/tags" Target="../tags/tag77.xml"/><Relationship Id="rId38" Type="http://schemas.openxmlformats.org/officeDocument/2006/relationships/tags" Target="../tags/tag82.xml"/><Relationship Id="rId46" Type="http://schemas.openxmlformats.org/officeDocument/2006/relationships/tags" Target="../tags/tag90.xml"/><Relationship Id="rId20" Type="http://schemas.openxmlformats.org/officeDocument/2006/relationships/tags" Target="../tags/tag64.xml"/><Relationship Id="rId4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figshare.com/articles/dataset/_b_A_dataset_on_the_spatiotemporal_distributions_of_street_and_neighborhood_crime_in_China_b_/2810693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2.sv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tags" Target="../tags/tag105.xml"/><Relationship Id="rId21" Type="http://schemas.openxmlformats.org/officeDocument/2006/relationships/notesSlide" Target="../notesSlides/notesSlide19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image" Target="../media/image61.svg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image" Target="../media/image60.svg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image" Target="../media/image59.svg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7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_b_A_dataset_on_the_spatiotemporal_distributions_of_street_and_neighborhood_crime_in_China_b_/28106939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0.xml"/><Relationship Id="rId4" Type="http://schemas.openxmlformats.org/officeDocument/2006/relationships/hyperlink" Target="https://www.ebiotrade.com/newsf/2025-3/20250321061506298.ht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"/>
          <p:cNvSpPr txBox="1">
            <a:spLocks noGrp="1"/>
          </p:cNvSpPr>
          <p:nvPr>
            <p:ph type="ctrTitle"/>
          </p:nvPr>
        </p:nvSpPr>
        <p:spPr>
          <a:xfrm>
            <a:off x="497840" y="1200785"/>
            <a:ext cx="8162290" cy="1998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CrimeForecaster</a:t>
            </a:r>
            <a:r>
              <a:rPr lang="en-GB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+:</a:t>
            </a:r>
            <a:br>
              <a:rPr lang="en-GB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GB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时空图卷积预测优化算法赋能犯罪预测</a:t>
            </a:r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539870" y="3578553"/>
            <a:ext cx="67113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GB" dirty="0"/>
              <a:t>成员：陈蔚竹</a:t>
            </a:r>
            <a:r>
              <a:rPr lang="en-US" altLang="zh-CN" dirty="0"/>
              <a:t> </a:t>
            </a:r>
            <a:r>
              <a:rPr lang="zh-CN" altLang="en-US" dirty="0"/>
              <a:t>刘子玉</a:t>
            </a:r>
            <a:r>
              <a:rPr lang="en-US" altLang="zh-CN" dirty="0"/>
              <a:t> </a:t>
            </a:r>
            <a:r>
              <a:rPr lang="zh-CN" altLang="en-US" dirty="0"/>
              <a:t>王菲 闫研</a:t>
            </a:r>
          </a:p>
        </p:txBody>
      </p:sp>
      <p:cxnSp>
        <p:nvCxnSpPr>
          <p:cNvPr id="419" name="Google Shape;419;p15"/>
          <p:cNvCxnSpPr/>
          <p:nvPr/>
        </p:nvCxnSpPr>
        <p:spPr>
          <a:xfrm>
            <a:off x="611730" y="3291823"/>
            <a:ext cx="777684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2" name="Google Shape;422;p15"/>
          <p:cNvPicPr preferRelativeResize="0"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4447408">
            <a:off x="6405880" y="260985"/>
            <a:ext cx="195643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6995" y="694690"/>
            <a:ext cx="524510" cy="376110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54085" y="683895"/>
            <a:ext cx="490855" cy="383794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7450" y="483235"/>
            <a:ext cx="1522730" cy="83502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3485" y="4011930"/>
            <a:ext cx="1522730" cy="83502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147" y="263385"/>
              <a:ext cx="3001579" cy="4757219"/>
            </a:xfrm>
            <a:prstGeom prst="rect">
              <a:avLst/>
            </a:prstGeom>
          </p:spPr>
        </p:pic>
      </p:grpSp>
      <p:sp>
        <p:nvSpPr>
          <p:cNvPr id="17" name="矩形: 圆角 16"/>
          <p:cNvSpPr/>
          <p:nvPr/>
        </p:nvSpPr>
        <p:spPr>
          <a:xfrm>
            <a:off x="3829989" y="3031448"/>
            <a:ext cx="631175" cy="201279"/>
          </a:xfrm>
          <a:prstGeom prst="roundRect">
            <a:avLst/>
          </a:prstGeom>
          <a:solidFill>
            <a:srgbClr val="C6A76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04" y="389710"/>
            <a:ext cx="3593953" cy="8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箭头连接符 18"/>
          <p:cNvCxnSpPr/>
          <p:nvPr/>
        </p:nvCxnSpPr>
        <p:spPr>
          <a:xfrm flipV="1">
            <a:off x="4299527" y="1154545"/>
            <a:ext cx="757620" cy="183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"/>
          <p:cNvSpPr>
            <a:spLocks noGrp="1"/>
          </p:cNvSpPr>
          <p:nvPr>
            <p:ph type="body" idx="1"/>
          </p:nvPr>
        </p:nvSpPr>
        <p:spPr>
          <a:xfrm>
            <a:off x="5222393" y="1362633"/>
            <a:ext cx="3593953" cy="3538907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1050" b="1" dirty="0"/>
              <a:t>原模型：堆叠</a:t>
            </a:r>
            <a:r>
              <a:rPr lang="en-US" altLang="zh-CN" sz="1050" b="1" dirty="0"/>
              <a:t>RNN</a:t>
            </a:r>
          </a:p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zh-CN" altLang="en-US" sz="1050" dirty="0"/>
              <a:t>编码器由多个堆叠的</a:t>
            </a:r>
            <a:r>
              <a:rPr lang="en-US" altLang="zh-CN" sz="1050" dirty="0"/>
              <a:t>RNN</a:t>
            </a:r>
            <a:r>
              <a:rPr lang="zh-CN" altLang="en-US" sz="1050" dirty="0"/>
              <a:t>层组成，捕捉到来自邻域信息和犯罪信息的时间和空间转换。</a:t>
            </a:r>
            <a:endParaRPr lang="en-US" altLang="zh-CN" sz="1050" dirty="0"/>
          </a:p>
          <a:p>
            <a:pPr marL="171450" indent="-1714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zh-CN" altLang="en-US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问题：</a:t>
            </a:r>
            <a:r>
              <a:rPr lang="en-US" altLang="zh-CN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RNN</a:t>
            </a:r>
            <a:r>
              <a:rPr lang="zh-CN" altLang="en-US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能够通过其循环结构形成记忆，因此可以保存和处理长时期的复杂信号，但很多时候只能线性地处理一段</a:t>
            </a:r>
            <a:r>
              <a:rPr lang="zh-CN" altLang="en-US" sz="1050" b="1" dirty="0">
                <a:solidFill>
                  <a:srgbClr val="805D2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近期</a:t>
            </a:r>
            <a:r>
              <a:rPr lang="zh-CN" altLang="en-US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历史序列，</a:t>
            </a:r>
            <a:r>
              <a:rPr lang="en-US" altLang="zh-CN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RNN长期依赖的优势无法发挥，同时线性计算带来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巨大的开销</a:t>
            </a:r>
            <a:r>
              <a:rPr lang="zh-CN" altLang="en-US" sz="105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105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en-US" altLang="zh-CN" sz="1050" b="1" dirty="0">
                <a:solidFill>
                  <a:srgbClr val="726E36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zh-CN" sz="1050" b="1" dirty="0" err="1">
                <a:solidFill>
                  <a:srgbClr val="726E36"/>
                </a:solidFill>
                <a:latin typeface="+mn-ea"/>
              </a:rPr>
              <a:t>TimesNet</a:t>
            </a:r>
            <a:r>
              <a:rPr lang="en-US" altLang="zh-CN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1050" dirty="0">
                <a:solidFill>
                  <a:srgbClr val="000000"/>
                </a:solidFill>
                <a:latin typeface="+mn-ea"/>
              </a:rPr>
              <a:t>用频域的思维提取周期，结构上比 </a:t>
            </a:r>
            <a:r>
              <a:rPr lang="en-US" altLang="zh-CN" sz="1050" dirty="0">
                <a:solidFill>
                  <a:srgbClr val="000000"/>
                </a:solidFill>
                <a:latin typeface="+mn-ea"/>
              </a:rPr>
              <a:t>RNN </a:t>
            </a:r>
            <a:r>
              <a:rPr lang="zh-CN" altLang="en-US" sz="1050" dirty="0">
                <a:solidFill>
                  <a:srgbClr val="000000"/>
                </a:solidFill>
                <a:latin typeface="+mn-ea"/>
              </a:rPr>
              <a:t>更自然、更高效、更稳定；而 </a:t>
            </a:r>
            <a:r>
              <a:rPr lang="en-US" altLang="zh-CN" sz="1050" dirty="0">
                <a:solidFill>
                  <a:srgbClr val="000000"/>
                </a:solidFill>
                <a:latin typeface="+mn-ea"/>
              </a:rPr>
              <a:t>RNN </a:t>
            </a:r>
            <a:r>
              <a:rPr lang="zh-CN" altLang="en-US" sz="1050" dirty="0">
                <a:solidFill>
                  <a:srgbClr val="000000"/>
                </a:solidFill>
                <a:latin typeface="+mn-ea"/>
              </a:rPr>
              <a:t>是强行用记忆单元去捕捉周期，很容易失败。</a:t>
            </a:r>
            <a:endParaRPr lang="en-US" altLang="zh-CN" sz="105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en-US" altLang="zh-CN" sz="1100" dirty="0">
                <a:solidFill>
                  <a:srgbClr val="726E3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 sz="1100" b="1" dirty="0">
                <a:solidFill>
                  <a:srgbClr val="726E36"/>
                </a:solidFill>
                <a:latin typeface="+mn-ea"/>
                <a:ea typeface="+mn-ea"/>
                <a:sym typeface="Wingdings" panose="05000000000000000000" pitchFamily="2" charset="2"/>
              </a:rPr>
              <a:t>优化：</a:t>
            </a:r>
            <a:r>
              <a:rPr lang="zh-CN" altLang="en-US" sz="11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利用 </a:t>
            </a:r>
            <a:r>
              <a:rPr lang="en-US" altLang="zh-CN" sz="1100" dirty="0" err="1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TimesNet</a:t>
            </a:r>
            <a:r>
              <a:rPr lang="en-US" altLang="zh-CN" sz="11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zh-CN" altLang="en-US" sz="11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思想，将时间序列转换到频域，通过傅里叶变换识别显式周期，并在时域中堆叠卷积块建模</a:t>
            </a:r>
            <a:r>
              <a:rPr lang="zh-CN" altLang="en-US" sz="1100" b="1" dirty="0">
                <a:solidFill>
                  <a:srgbClr val="726E36"/>
                </a:solidFill>
                <a:latin typeface="+mn-ea"/>
                <a:ea typeface="+mn-ea"/>
                <a:sym typeface="Wingdings" panose="05000000000000000000" pitchFamily="2" charset="2"/>
              </a:rPr>
              <a:t>多周期</a:t>
            </a:r>
            <a:r>
              <a:rPr lang="zh-CN" altLang="en-US" sz="11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时序模式</a:t>
            </a:r>
            <a:r>
              <a:rPr lang="zh-CN" altLang="en-US" sz="11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。</a:t>
            </a:r>
            <a:r>
              <a:rPr lang="zh-CN" altLang="en-US" sz="11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通过直接建模频域信息，显示地捕捉数据的周期性规律。</a:t>
            </a:r>
            <a:endParaRPr lang="en-US" altLang="zh-CN" sz="1100" dirty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13225" y="3161478"/>
            <a:ext cx="7908923" cy="1442522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dirty="0"/>
              <a:t>周期内（</a:t>
            </a:r>
            <a:r>
              <a:rPr lang="en-US" altLang="zh-CN" dirty="0" err="1"/>
              <a:t>intraperiod</a:t>
            </a:r>
            <a:r>
              <a:rPr lang="zh-CN" altLang="en-US" dirty="0"/>
              <a:t>）变化：相邻区域时间（短期时间模式）</a:t>
            </a:r>
            <a:endParaRPr lang="en-US" altLang="zh-CN" dirty="0"/>
          </a:p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dirty="0"/>
              <a:t>周期间（</a:t>
            </a:r>
            <a:r>
              <a:rPr lang="en-US" altLang="zh-CN" dirty="0" err="1"/>
              <a:t>interperiod</a:t>
            </a:r>
            <a:r>
              <a:rPr lang="zh-CN" altLang="en-US" dirty="0"/>
              <a:t>）变化：相邻时段变化（连续不同时期的长期趋势）</a:t>
            </a:r>
            <a:endParaRPr lang="en-US" altLang="zh-CN" dirty="0"/>
          </a:p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dirty="0" err="1"/>
              <a:t>TimesBlock</a:t>
            </a:r>
            <a:r>
              <a:rPr lang="zh-CN" altLang="en-US" dirty="0"/>
              <a:t>：自适应发现多周期，从二维张量中捕获随时间变化。</a:t>
            </a:r>
            <a:endParaRPr lang="en-US" altLang="zh-CN" dirty="0"/>
          </a:p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>
                <a:solidFill>
                  <a:srgbClr val="726E36"/>
                </a:solidFill>
              </a:rPr>
              <a:t>      模块化时间变化建模：一维 </a:t>
            </a:r>
            <a:r>
              <a:rPr lang="en-US" altLang="zh-CN" dirty="0">
                <a:solidFill>
                  <a:srgbClr val="726E36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726E36"/>
                </a:solidFill>
                <a:sym typeface="Wingdings" panose="05000000000000000000" pitchFamily="2" charset="2"/>
              </a:rPr>
              <a:t>二维，同时表示周期内和周期间的变化。</a:t>
            </a:r>
            <a:endParaRPr lang="en-US" altLang="zh-CN" dirty="0">
              <a:solidFill>
                <a:srgbClr val="726E36"/>
              </a:solidFill>
            </a:endParaRPr>
          </a:p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TimesNet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53494" y="965500"/>
            <a:ext cx="6667500" cy="2089652"/>
            <a:chOff x="1238225" y="1038525"/>
            <a:chExt cx="6667500" cy="20896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25" y="1038525"/>
              <a:ext cx="6667500" cy="20896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943600" y="1316182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间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97238" y="1602509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内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46074" y="2189018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内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97929" y="2749191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内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55492" y="1944851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间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1975" y="2472192"/>
              <a:ext cx="309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华文中宋" panose="02010600040101010101" charset="-122"/>
                  <a:ea typeface="华文中宋" panose="02010600040101010101" charset="-122"/>
                </a:rPr>
                <a:t>间</a:t>
              </a:r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4372463" y="2291622"/>
            <a:ext cx="2872731" cy="43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"/>
          <p:cNvSpPr txBox="1"/>
          <p:nvPr/>
        </p:nvSpPr>
        <p:spPr>
          <a:xfrm>
            <a:off x="7366714" y="2139877"/>
            <a:ext cx="1422022" cy="45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 panose="020F0502020204030203"/>
              <a:buNone/>
              <a:defRPr sz="1400" b="0" i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</a:rPr>
              <a:t>周期内局部趋势。</a:t>
            </a:r>
            <a:endParaRPr lang="en-US" altLang="zh-CN" sz="1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6" name="文本占位符 1"/>
          <p:cNvSpPr txBox="1"/>
          <p:nvPr/>
        </p:nvSpPr>
        <p:spPr>
          <a:xfrm>
            <a:off x="7366714" y="1396759"/>
            <a:ext cx="1795700" cy="61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 panose="020F0502020204030203"/>
              <a:buNone/>
              <a:defRPr sz="1400" b="0" i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在不同周期内，</a:t>
            </a:r>
          </a:p>
          <a:p>
            <a:pPr marL="0" defTabSz="913765" fontAlgn="ctr">
              <a:lnSpc>
                <a:spcPct val="150000"/>
              </a:lnSpc>
              <a:buClr>
                <a:srgbClr val="000000"/>
              </a:buClr>
            </a:pPr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</a:rPr>
              <a:t>观察同一时段的总体趋势。</a:t>
            </a:r>
            <a:endParaRPr lang="en-US" altLang="zh-CN" sz="1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18" name="直接箭头连接符 17"/>
          <p:cNvCxnSpPr>
            <a:endCxn id="16" idx="1"/>
          </p:cNvCxnSpPr>
          <p:nvPr/>
        </p:nvCxnSpPr>
        <p:spPr>
          <a:xfrm flipV="1">
            <a:off x="4772000" y="1704507"/>
            <a:ext cx="2594714" cy="2937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5" y="4044315"/>
            <a:ext cx="3988435" cy="5797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39413" y="3831226"/>
            <a:ext cx="7003681" cy="357000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dirty="0"/>
              <a:t>通过快速傅里叶变换</a:t>
            </a:r>
            <a:r>
              <a:rPr lang="en-US" altLang="zh-CN" dirty="0"/>
              <a:t>FFT</a:t>
            </a:r>
            <a:r>
              <a:rPr lang="zh-CN" altLang="en-US" dirty="0"/>
              <a:t>和振幅值</a:t>
            </a:r>
            <a:r>
              <a:rPr lang="en-US" altLang="zh-CN" dirty="0"/>
              <a:t>Amp</a:t>
            </a:r>
            <a:r>
              <a:rPr lang="zh-CN" altLang="en-US" dirty="0"/>
              <a:t>计算求得</a:t>
            </a:r>
            <a:r>
              <a:rPr lang="zh-CN" altLang="en-US" dirty="0">
                <a:solidFill>
                  <a:srgbClr val="726E36"/>
                </a:solidFill>
              </a:rPr>
              <a:t>频率分量的强度</a:t>
            </a:r>
            <a:r>
              <a:rPr lang="zh-CN" altLang="en-US" dirty="0"/>
              <a:t>，取出</a:t>
            </a:r>
            <a:r>
              <a:rPr lang="en-US" altLang="zh-CN" dirty="0" err="1"/>
              <a:t>TopK</a:t>
            </a:r>
            <a:r>
              <a:rPr lang="zh-CN" altLang="en-US" dirty="0"/>
              <a:t>周期。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3.3.1 </a:t>
            </a:r>
            <a:r>
              <a:rPr lang="zh-CN" altLang="en-US" dirty="0"/>
              <a:t>模型构建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543175" y="1133475"/>
            <a:ext cx="2003425" cy="739775"/>
          </a:xfrm>
          <a:prstGeom prst="roundRect">
            <a:avLst/>
          </a:prstGeom>
          <a:noFill/>
          <a:ln>
            <a:solidFill>
              <a:srgbClr val="726E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73940" y="3472849"/>
            <a:ext cx="7648445" cy="475481"/>
            <a:chOff x="579156" y="3420469"/>
            <a:chExt cx="7648445" cy="475481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56" y="3420469"/>
              <a:ext cx="7648445" cy="475481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/>
          </p:nvSpPr>
          <p:spPr>
            <a:xfrm>
              <a:off x="975953" y="3465991"/>
              <a:ext cx="391029" cy="337659"/>
            </a:xfrm>
            <a:prstGeom prst="roundRect">
              <a:avLst/>
            </a:prstGeom>
            <a:solidFill>
              <a:srgbClr val="C6A76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8335" y="1021080"/>
            <a:ext cx="8311515" cy="2399030"/>
            <a:chOff x="562" y="1608"/>
            <a:chExt cx="13089" cy="3778"/>
          </a:xfrm>
        </p:grpSpPr>
        <p:sp>
          <p:nvSpPr>
            <p:cNvPr id="9" name="文本框 8"/>
            <p:cNvSpPr txBox="1"/>
            <p:nvPr/>
          </p:nvSpPr>
          <p:spPr>
            <a:xfrm>
              <a:off x="10531" y="2642"/>
              <a:ext cx="312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 fontAlgn="ctr">
                <a:lnSpc>
                  <a:spcPct val="150000"/>
                </a:lnSpc>
                <a:buSzPts val="1200"/>
              </a:pPr>
              <a:r>
                <a:rPr lang="en-US" altLang="zh-CN" sz="1200" b="1" dirty="0">
                  <a:solidFill>
                    <a:schemeClr val="accent1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Lato" panose="020F0502020204030203"/>
                  <a:sym typeface="Lato" panose="020F0502020204030203"/>
                </a:rPr>
                <a:t>Avg </a:t>
              </a:r>
              <a:r>
                <a:rPr lang="en-US" altLang="zh-CN" sz="1200" dirty="0">
                  <a:solidFill>
                    <a:schemeClr val="accent1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Lato" panose="020F0502020204030203"/>
                  <a:sym typeface="Lato" panose="020F0502020204030203"/>
                </a:rPr>
                <a:t> </a:t>
              </a:r>
              <a:r>
                <a:rPr lang="zh-CN" altLang="en-US" sz="1200" dirty="0">
                  <a:solidFill>
                    <a:schemeClr val="accent1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Lato" panose="020F0502020204030203"/>
                  <a:sym typeface="Lato" panose="020F0502020204030203"/>
                </a:rPr>
                <a:t>在多特征情况下对各个特征取平均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62" y="1608"/>
              <a:ext cx="9784" cy="3778"/>
              <a:chOff x="562" y="1608"/>
              <a:chExt cx="9784" cy="377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" y="1608"/>
                <a:ext cx="9784" cy="377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矩形: 圆角 9"/>
              <p:cNvSpPr/>
              <p:nvPr/>
            </p:nvSpPr>
            <p:spPr>
              <a:xfrm>
                <a:off x="3321" y="2950"/>
                <a:ext cx="1231" cy="508"/>
              </a:xfrm>
              <a:prstGeom prst="roundRect">
                <a:avLst/>
              </a:prstGeom>
              <a:solidFill>
                <a:srgbClr val="C6A768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" name="矩形: 圆角 11"/>
            <p:cNvSpPr/>
            <p:nvPr/>
          </p:nvSpPr>
          <p:spPr>
            <a:xfrm>
              <a:off x="10531" y="2729"/>
              <a:ext cx="640" cy="519"/>
            </a:xfrm>
            <a:prstGeom prst="roundRect">
              <a:avLst/>
            </a:prstGeom>
            <a:solidFill>
              <a:srgbClr val="C6A768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形 1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7537" y="2490787"/>
            <a:ext cx="2828925" cy="161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占位符 1"/>
              <p:cNvSpPr txBox="1"/>
              <p:nvPr/>
            </p:nvSpPr>
            <p:spPr>
              <a:xfrm>
                <a:off x="639413" y="4472595"/>
                <a:ext cx="7139337" cy="46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524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Lato" panose="020F0502020204030203"/>
                  <a:buNone/>
                  <a:defRPr sz="1400" b="0" i="0" u="none" strike="noStrike" kern="0" cap="none" spc="0" normalizeH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ea typeface="华文中宋" panose="02010600040101010101" charset="-122"/>
                    <a:cs typeface="Lato" panose="020F0502020204030203"/>
                    <a:sym typeface="Lato" panose="020F0502020204030203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rabi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rabi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9pPr>
              </a:lstStyle>
              <a:p>
                <a:pPr marL="285750" indent="-285750" defTabSz="913765" fontAlgn="ctr">
                  <a:lnSpc>
                    <a:spcPct val="150000"/>
                  </a:lnSpc>
                  <a:buClr>
                    <a:srgbClr val="000000"/>
                  </a:buClr>
                  <a:buFont typeface="Wingdings" panose="05000000000000000000" charset="0"/>
                  <a:buChar char="Ø"/>
                </a:pPr>
                <a:r>
                  <a:rPr lang="zh-CN" altLang="en-US" dirty="0"/>
                  <a:t>根据选定的频率</a:t>
                </a:r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以及对应的周期长度</a:t>
                </a:r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重构得到多个二维张量。</a:t>
                </a:r>
              </a:p>
            </p:txBody>
          </p:sp>
        </mc:Choice>
        <mc:Fallback xmlns="">
          <p:sp>
            <p:nvSpPr>
              <p:cNvPr id="19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3" y="4472595"/>
                <a:ext cx="7139337" cy="460839"/>
              </a:xfrm>
              <a:prstGeom prst="rect">
                <a:avLst/>
              </a:prstGeom>
              <a:blipFill rotWithShape="1">
                <a:blip r:embed="rId10"/>
                <a:stretch>
                  <a:fillRect l="-8" t="-63" b="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3.3.2 </a:t>
            </a:r>
            <a:r>
              <a:rPr lang="en-US" altLang="zh-CN" dirty="0" err="1"/>
              <a:t>TimesBlock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537" y="2490787"/>
            <a:ext cx="2828925" cy="1619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" y="1096645"/>
            <a:ext cx="8077200" cy="2566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文本占位符 1"/>
          <p:cNvSpPr>
            <a:spLocks noGrp="1"/>
          </p:cNvSpPr>
          <p:nvPr>
            <p:ph type="body" idx="1"/>
          </p:nvPr>
        </p:nvSpPr>
        <p:spPr>
          <a:xfrm>
            <a:off x="639413" y="3831226"/>
            <a:ext cx="7983887" cy="990940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dirty="0"/>
              <a:t>传入数据时使用增加图信息的时空模块，更好的耦合地理信息和时序信息，以残差连接堆叠多个</a:t>
            </a:r>
            <a:r>
              <a:rPr lang="en-US" altLang="zh-CN" dirty="0" err="1"/>
              <a:t>TimesBlock</a:t>
            </a:r>
            <a:r>
              <a:rPr lang="zh-CN" altLang="en-US" dirty="0"/>
              <a:t>，每个模块从</a:t>
            </a:r>
            <a:r>
              <a:rPr lang="en-US" altLang="zh-CN" dirty="0"/>
              <a:t>k</a:t>
            </a:r>
            <a:r>
              <a:rPr lang="zh-CN" altLang="en-US" dirty="0"/>
              <a:t>个张量中捕捉多元时序二维变化，使用多尺度</a:t>
            </a:r>
            <a:r>
              <a:rPr lang="en-US" altLang="zh-CN" dirty="0"/>
              <a:t>Inception</a:t>
            </a:r>
            <a:r>
              <a:rPr lang="zh-CN" altLang="en-US" dirty="0"/>
              <a:t>卷积模型进行特征融合，自适应融合使用</a:t>
            </a:r>
            <a:r>
              <a:rPr lang="en-US" altLang="zh-CN" dirty="0" err="1"/>
              <a:t>Softmax</a:t>
            </a:r>
            <a:r>
              <a:rPr lang="zh-CN" altLang="en-US" dirty="0"/>
              <a:t>作为权重进行求和。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实验过程</a:t>
            </a:r>
          </a:p>
        </p:txBody>
      </p:sp>
      <p:sp>
        <p:nvSpPr>
          <p:cNvPr id="611" name="Google Shape;611;p23"/>
          <p:cNvSpPr/>
          <p:nvPr>
            <p:custDataLst>
              <p:tags r:id="rId2"/>
            </p:custDataLst>
          </p:nvPr>
        </p:nvSpPr>
        <p:spPr>
          <a:xfrm>
            <a:off x="4478850" y="1637788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3"/>
          <p:cNvGrpSpPr/>
          <p:nvPr>
            <p:custDataLst>
              <p:tags r:id="rId3"/>
            </p:custDataLst>
          </p:nvPr>
        </p:nvGrpSpPr>
        <p:grpSpPr>
          <a:xfrm>
            <a:off x="1818006" y="1530477"/>
            <a:ext cx="1970269" cy="1164855"/>
            <a:chOff x="1818006" y="1530477"/>
            <a:chExt cx="1970269" cy="1164855"/>
          </a:xfrm>
        </p:grpSpPr>
        <p:sp>
          <p:nvSpPr>
            <p:cNvPr id="613" name="Google Shape;613;p23"/>
            <p:cNvSpPr txBox="1"/>
            <p:nvPr>
              <p:custDataLst>
                <p:tags r:id="rId45"/>
              </p:custDataLst>
            </p:nvPr>
          </p:nvSpPr>
          <p:spPr>
            <a:xfrm>
              <a:off x="2346475" y="1944393"/>
              <a:ext cx="14418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  <p:sp>
          <p:nvSpPr>
            <p:cNvPr id="614" name="Google Shape;614;p23"/>
            <p:cNvSpPr txBox="1"/>
            <p:nvPr>
              <p:custDataLst>
                <p:tags r:id="rId46"/>
              </p:custDataLst>
            </p:nvPr>
          </p:nvSpPr>
          <p:spPr>
            <a:xfrm>
              <a:off x="1818006" y="2137802"/>
              <a:ext cx="1866900" cy="55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华文中宋" panose="02010600040101010101" charset="-122"/>
                  <a:ea typeface="华文中宋" panose="02010600040101010101" charset="-122"/>
                  <a:cs typeface="Lato" panose="020F0502020204030203"/>
                  <a:sym typeface="Lato" panose="020F0502020204030203"/>
                </a:rPr>
                <a:t>数据收集与处理</a:t>
              </a:r>
            </a:p>
          </p:txBody>
        </p:sp>
        <p:sp>
          <p:nvSpPr>
            <p:cNvPr id="615" name="Google Shape;615;p23"/>
            <p:cNvSpPr/>
            <p:nvPr>
              <p:custDataLst>
                <p:tags r:id="rId47"/>
              </p:custDataLst>
            </p:nvPr>
          </p:nvSpPr>
          <p:spPr>
            <a:xfrm>
              <a:off x="2346475" y="1530477"/>
              <a:ext cx="1026600" cy="401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01</a:t>
              </a:r>
              <a:endParaRPr sz="3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616" name="Google Shape;616;p23"/>
          <p:cNvGrpSpPr/>
          <p:nvPr>
            <p:custDataLst>
              <p:tags r:id="rId4"/>
            </p:custDataLst>
          </p:nvPr>
        </p:nvGrpSpPr>
        <p:grpSpPr>
          <a:xfrm>
            <a:off x="5725925" y="1525588"/>
            <a:ext cx="1486778" cy="1139378"/>
            <a:chOff x="5725925" y="1525588"/>
            <a:chExt cx="1486778" cy="1139378"/>
          </a:xfrm>
        </p:grpSpPr>
        <p:sp>
          <p:nvSpPr>
            <p:cNvPr id="618" name="Google Shape;618;p23"/>
            <p:cNvSpPr txBox="1"/>
            <p:nvPr>
              <p:custDataLst>
                <p:tags r:id="rId43"/>
              </p:custDataLst>
            </p:nvPr>
          </p:nvSpPr>
          <p:spPr>
            <a:xfrm>
              <a:off x="5770903" y="2107566"/>
              <a:ext cx="1441800" cy="5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>
                <a:lnSpc>
                  <a:spcPct val="115000"/>
                </a:lnSpc>
              </a:pPr>
              <a:r>
                <a:rPr lang="zh-CN" altLang="en-US" sz="1800" dirty="0">
                  <a:solidFill>
                    <a:schemeClr val="dk1"/>
                  </a:solidFill>
                  <a:latin typeface="华文中宋" panose="02010600040101010101" charset="-122"/>
                  <a:ea typeface="华文中宋" panose="02010600040101010101" charset="-122"/>
                  <a:cs typeface="Lato" panose="020F0502020204030203"/>
                  <a:sym typeface="Lato" panose="020F0502020204030203"/>
                </a:rPr>
                <a:t>架构与细节</a:t>
              </a:r>
              <a:endParaRPr lang="zh-CN" sz="1800" dirty="0">
                <a:solidFill>
                  <a:schemeClr val="dk1"/>
                </a:solidFill>
                <a:latin typeface="华文中宋" panose="02010600040101010101" charset="-122"/>
                <a:ea typeface="华文中宋" panose="02010600040101010101" charset="-122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19" name="Google Shape;619;p23"/>
            <p:cNvSpPr/>
            <p:nvPr>
              <p:custDataLst>
                <p:tags r:id="rId44"/>
              </p:custDataLst>
            </p:nvPr>
          </p:nvSpPr>
          <p:spPr>
            <a:xfrm>
              <a:off x="5725925" y="1525588"/>
              <a:ext cx="1071600" cy="401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</a:t>
              </a:r>
              <a:r>
                <a:rPr lang="en-GB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2</a:t>
              </a:r>
              <a:endParaRPr sz="3000" dirty="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620" name="Google Shape;620;p23"/>
          <p:cNvGrpSpPr/>
          <p:nvPr>
            <p:custDataLst>
              <p:tags r:id="rId5"/>
            </p:custDataLst>
          </p:nvPr>
        </p:nvGrpSpPr>
        <p:grpSpPr>
          <a:xfrm>
            <a:off x="2138875" y="2996588"/>
            <a:ext cx="1441800" cy="1221809"/>
            <a:chOff x="2138875" y="2996588"/>
            <a:chExt cx="1441800" cy="1221809"/>
          </a:xfrm>
        </p:grpSpPr>
        <p:sp>
          <p:nvSpPr>
            <p:cNvPr id="622" name="Google Shape;622;p23"/>
            <p:cNvSpPr txBox="1"/>
            <p:nvPr>
              <p:custDataLst>
                <p:tags r:id="rId41"/>
              </p:custDataLst>
            </p:nvPr>
          </p:nvSpPr>
          <p:spPr>
            <a:xfrm>
              <a:off x="2138875" y="3655297"/>
              <a:ext cx="14418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zh-CN" altLang="zh-CN" sz="1800" dirty="0">
                  <a:solidFill>
                    <a:schemeClr val="dk1"/>
                  </a:solidFill>
                  <a:latin typeface="华文中宋" panose="02010600040101010101" charset="-122"/>
                  <a:ea typeface="华文中宋" panose="02010600040101010101" charset="-122"/>
                  <a:cs typeface="Lato" panose="020F0502020204030203"/>
                  <a:sym typeface="Lato" panose="020F0502020204030203"/>
                </a:rPr>
                <a:t>评价指标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dirty="0">
                <a:solidFill>
                  <a:schemeClr val="dk1"/>
                </a:solidFill>
                <a:latin typeface="华文中宋" panose="02010600040101010101" charset="-122"/>
                <a:ea typeface="华文中宋" panose="02010600040101010101" charset="-122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23" name="Google Shape;623;p23"/>
            <p:cNvSpPr/>
            <p:nvPr>
              <p:custDataLst>
                <p:tags r:id="rId42"/>
              </p:custDataLst>
            </p:nvPr>
          </p:nvSpPr>
          <p:spPr>
            <a:xfrm>
              <a:off x="2346475" y="2996588"/>
              <a:ext cx="1026600" cy="453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</a:t>
              </a:r>
              <a:r>
                <a:rPr lang="en-GB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3</a:t>
              </a:r>
              <a:endParaRPr sz="3000" dirty="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624" name="Google Shape;624;p23"/>
          <p:cNvGrpSpPr/>
          <p:nvPr>
            <p:custDataLst>
              <p:tags r:id="rId6"/>
            </p:custDataLst>
          </p:nvPr>
        </p:nvGrpSpPr>
        <p:grpSpPr>
          <a:xfrm>
            <a:off x="5628102" y="2996588"/>
            <a:ext cx="1441800" cy="1066472"/>
            <a:chOff x="5628102" y="2996588"/>
            <a:chExt cx="1441800" cy="1066472"/>
          </a:xfrm>
        </p:grpSpPr>
        <p:sp>
          <p:nvSpPr>
            <p:cNvPr id="626" name="Google Shape;626;p23"/>
            <p:cNvSpPr txBox="1"/>
            <p:nvPr>
              <p:custDataLst>
                <p:tags r:id="rId39"/>
              </p:custDataLst>
            </p:nvPr>
          </p:nvSpPr>
          <p:spPr>
            <a:xfrm>
              <a:off x="5628102" y="3499960"/>
              <a:ext cx="14418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 dirty="0">
                  <a:solidFill>
                    <a:schemeClr val="dk1"/>
                  </a:solidFill>
                  <a:latin typeface="华文中宋" panose="02010600040101010101" charset="-122"/>
                  <a:ea typeface="华文中宋" panose="02010600040101010101" charset="-122"/>
                  <a:cs typeface="Lato" panose="020F0502020204030203"/>
                  <a:sym typeface="Lato" panose="020F0502020204030203"/>
                </a:rPr>
                <a:t>参数设置</a:t>
              </a:r>
            </a:p>
          </p:txBody>
        </p:sp>
        <p:sp>
          <p:nvSpPr>
            <p:cNvPr id="627" name="Google Shape;627;p23"/>
            <p:cNvSpPr/>
            <p:nvPr>
              <p:custDataLst>
                <p:tags r:id="rId40"/>
              </p:custDataLst>
            </p:nvPr>
          </p:nvSpPr>
          <p:spPr>
            <a:xfrm>
              <a:off x="5725925" y="2996588"/>
              <a:ext cx="1071600" cy="453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</a:t>
              </a:r>
              <a:r>
                <a:rPr lang="en-GB" sz="300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4</a:t>
              </a:r>
              <a:endParaRPr sz="3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sp>
        <p:nvSpPr>
          <p:cNvPr id="628" name="Google Shape;628;p23"/>
          <p:cNvSpPr/>
          <p:nvPr>
            <p:custDataLst>
              <p:tags r:id="rId7"/>
            </p:custDataLst>
          </p:nvPr>
        </p:nvSpPr>
        <p:spPr>
          <a:xfrm>
            <a:off x="4478850" y="2380575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>
            <p:custDataLst>
              <p:tags r:id="rId8"/>
            </p:custDataLst>
          </p:nvPr>
        </p:nvSpPr>
        <p:spPr>
          <a:xfrm>
            <a:off x="4478850" y="3130083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>
            <p:custDataLst>
              <p:tags r:id="rId9"/>
            </p:custDataLst>
          </p:nvPr>
        </p:nvSpPr>
        <p:spPr>
          <a:xfrm>
            <a:off x="4478850" y="3866150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1" name="Google Shape;631;p23"/>
          <p:cNvCxnSpPr>
            <a:stCxn id="619" idx="1"/>
            <a:endCxn id="628" idx="6"/>
          </p:cNvCxnSpPr>
          <p:nvPr>
            <p:custDataLst>
              <p:tags r:id="rId10"/>
            </p:custDataLst>
          </p:nvPr>
        </p:nvCxnSpPr>
        <p:spPr>
          <a:xfrm rot="10800000" flipV="1">
            <a:off x="4664710" y="1726565"/>
            <a:ext cx="1061085" cy="747395"/>
          </a:xfrm>
          <a:prstGeom prst="bentConnector3">
            <a:avLst>
              <a:gd name="adj1" fmla="val 499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23"/>
          <p:cNvCxnSpPr>
            <a:stCxn id="623" idx="3"/>
            <a:endCxn id="629" idx="2"/>
          </p:cNvCxnSpPr>
          <p:nvPr>
            <p:custDataLst>
              <p:tags r:id="rId11"/>
            </p:custDataLst>
          </p:nvPr>
        </p:nvCxnSpPr>
        <p:spPr>
          <a:xfrm>
            <a:off x="3373120" y="3223260"/>
            <a:ext cx="1105535" cy="317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23"/>
          <p:cNvCxnSpPr>
            <a:stCxn id="627" idx="1"/>
            <a:endCxn id="630" idx="6"/>
          </p:cNvCxnSpPr>
          <p:nvPr>
            <p:custDataLst>
              <p:tags r:id="rId12"/>
            </p:custDataLst>
          </p:nvPr>
        </p:nvCxnSpPr>
        <p:spPr>
          <a:xfrm rot="10800000" flipV="1">
            <a:off x="4664710" y="3223260"/>
            <a:ext cx="1061085" cy="735965"/>
          </a:xfrm>
          <a:prstGeom prst="bentConnector3">
            <a:avLst>
              <a:gd name="adj1" fmla="val 499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23"/>
          <p:cNvCxnSpPr>
            <a:stCxn id="615" idx="3"/>
            <a:endCxn id="611" idx="2"/>
          </p:cNvCxnSpPr>
          <p:nvPr>
            <p:custDataLst>
              <p:tags r:id="rId13"/>
            </p:custDataLst>
          </p:nvPr>
        </p:nvCxnSpPr>
        <p:spPr>
          <a:xfrm>
            <a:off x="3373120" y="1731010"/>
            <a:ext cx="1105535" cy="317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23"/>
          <p:cNvCxnSpPr>
            <a:stCxn id="611" idx="4"/>
            <a:endCxn id="628" idx="0"/>
          </p:cNvCxnSpPr>
          <p:nvPr>
            <p:custDataLst>
              <p:tags r:id="rId14"/>
            </p:custDataLst>
          </p:nvPr>
        </p:nvCxnSpPr>
        <p:spPr>
          <a:xfrm>
            <a:off x="4572000" y="1824088"/>
            <a:ext cx="0" cy="55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23"/>
          <p:cNvCxnSpPr>
            <a:stCxn id="628" idx="4"/>
            <a:endCxn id="629" idx="0"/>
          </p:cNvCxnSpPr>
          <p:nvPr>
            <p:custDataLst>
              <p:tags r:id="rId15"/>
            </p:custDataLst>
          </p:nvPr>
        </p:nvCxnSpPr>
        <p:spPr>
          <a:xfrm>
            <a:off x="4572000" y="2566875"/>
            <a:ext cx="0" cy="56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23"/>
          <p:cNvCxnSpPr>
            <a:stCxn id="629" idx="4"/>
            <a:endCxn id="630" idx="0"/>
          </p:cNvCxnSpPr>
          <p:nvPr>
            <p:custDataLst>
              <p:tags r:id="rId16"/>
            </p:custDataLst>
          </p:nvPr>
        </p:nvCxnSpPr>
        <p:spPr>
          <a:xfrm>
            <a:off x="4572000" y="3316383"/>
            <a:ext cx="0" cy="54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23"/>
          <p:cNvSpPr/>
          <p:nvPr>
            <p:custDataLst>
              <p:tags r:id="rId17"/>
            </p:custDataLst>
          </p:nvPr>
        </p:nvSpPr>
        <p:spPr>
          <a:xfrm>
            <a:off x="719439" y="1331875"/>
            <a:ext cx="798900" cy="799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23"/>
          <p:cNvCxnSpPr>
            <a:stCxn id="615" idx="1"/>
            <a:endCxn id="638" idx="6"/>
          </p:cNvCxnSpPr>
          <p:nvPr>
            <p:custDataLst>
              <p:tags r:id="rId18"/>
            </p:custDataLst>
          </p:nvPr>
        </p:nvCxnSpPr>
        <p:spPr>
          <a:xfrm flipH="1">
            <a:off x="1518435" y="1731177"/>
            <a:ext cx="828040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23"/>
          <p:cNvSpPr/>
          <p:nvPr>
            <p:custDataLst>
              <p:tags r:id="rId19"/>
            </p:custDataLst>
          </p:nvPr>
        </p:nvSpPr>
        <p:spPr>
          <a:xfrm>
            <a:off x="719439" y="2823625"/>
            <a:ext cx="798900" cy="799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>
            <p:custDataLst>
              <p:tags r:id="rId20"/>
            </p:custDataLst>
          </p:nvPr>
        </p:nvSpPr>
        <p:spPr>
          <a:xfrm>
            <a:off x="7625639" y="1331875"/>
            <a:ext cx="798900" cy="799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>
            <p:custDataLst>
              <p:tags r:id="rId21"/>
            </p:custDataLst>
          </p:nvPr>
        </p:nvSpPr>
        <p:spPr>
          <a:xfrm>
            <a:off x="7625639" y="2823625"/>
            <a:ext cx="798900" cy="799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" name="Google Shape;643;p23"/>
          <p:cNvCxnSpPr>
            <a:stCxn id="640" idx="6"/>
            <a:endCxn id="623" idx="1"/>
          </p:cNvCxnSpPr>
          <p:nvPr>
            <p:custDataLst>
              <p:tags r:id="rId22"/>
            </p:custDataLst>
          </p:nvPr>
        </p:nvCxnSpPr>
        <p:spPr>
          <a:xfrm flipV="1">
            <a:off x="1518339" y="3223225"/>
            <a:ext cx="828040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23"/>
          <p:cNvCxnSpPr>
            <a:stCxn id="619" idx="3"/>
            <a:endCxn id="641" idx="2"/>
          </p:cNvCxnSpPr>
          <p:nvPr>
            <p:custDataLst>
              <p:tags r:id="rId23"/>
            </p:custDataLst>
          </p:nvPr>
        </p:nvCxnSpPr>
        <p:spPr>
          <a:xfrm>
            <a:off x="6797525" y="1726288"/>
            <a:ext cx="828040" cy="5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23"/>
          <p:cNvCxnSpPr>
            <a:stCxn id="627" idx="3"/>
            <a:endCxn id="642" idx="2"/>
          </p:cNvCxnSpPr>
          <p:nvPr>
            <p:custDataLst>
              <p:tags r:id="rId24"/>
            </p:custDataLst>
          </p:nvPr>
        </p:nvCxnSpPr>
        <p:spPr>
          <a:xfrm>
            <a:off x="6797525" y="3223238"/>
            <a:ext cx="828040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23"/>
          <p:cNvGrpSpPr/>
          <p:nvPr>
            <p:custDataLst>
              <p:tags r:id="rId25"/>
            </p:custDataLst>
          </p:nvPr>
        </p:nvGrpSpPr>
        <p:grpSpPr>
          <a:xfrm>
            <a:off x="935298" y="3059517"/>
            <a:ext cx="367206" cy="328076"/>
            <a:chOff x="1749625" y="3067775"/>
            <a:chExt cx="358950" cy="320700"/>
          </a:xfrm>
        </p:grpSpPr>
        <p:sp>
          <p:nvSpPr>
            <p:cNvPr id="647" name="Google Shape;647;p23"/>
            <p:cNvSpPr/>
            <p:nvPr>
              <p:custDataLst>
                <p:tags r:id="rId35"/>
              </p:custDataLst>
            </p:nvPr>
          </p:nvSpPr>
          <p:spPr>
            <a:xfrm>
              <a:off x="1749625" y="3169775"/>
              <a:ext cx="175225" cy="218700"/>
            </a:xfrm>
            <a:custGeom>
              <a:avLst/>
              <a:gdLst/>
              <a:ahLst/>
              <a:cxnLst/>
              <a:rect l="l" t="t" r="r" b="b"/>
              <a:pathLst>
                <a:path w="7009" h="8748" extrusionOk="0">
                  <a:moveTo>
                    <a:pt x="3503" y="3491"/>
                  </a:moveTo>
                  <a:cubicBezTo>
                    <a:pt x="3728" y="3491"/>
                    <a:pt x="3956" y="3535"/>
                    <a:pt x="4173" y="3625"/>
                  </a:cubicBezTo>
                  <a:cubicBezTo>
                    <a:pt x="4828" y="3895"/>
                    <a:pt x="5256" y="4535"/>
                    <a:pt x="5256" y="5245"/>
                  </a:cubicBezTo>
                  <a:cubicBezTo>
                    <a:pt x="5254" y="6211"/>
                    <a:pt x="4471" y="6994"/>
                    <a:pt x="3504" y="6998"/>
                  </a:cubicBezTo>
                  <a:cubicBezTo>
                    <a:pt x="2796" y="6998"/>
                    <a:pt x="2155" y="6573"/>
                    <a:pt x="1883" y="5917"/>
                  </a:cubicBezTo>
                  <a:cubicBezTo>
                    <a:pt x="1611" y="5261"/>
                    <a:pt x="1761" y="4507"/>
                    <a:pt x="2263" y="4005"/>
                  </a:cubicBezTo>
                  <a:cubicBezTo>
                    <a:pt x="2598" y="3670"/>
                    <a:pt x="3046" y="3491"/>
                    <a:pt x="3503" y="3491"/>
                  </a:cubicBezTo>
                  <a:close/>
                  <a:moveTo>
                    <a:pt x="3504" y="0"/>
                  </a:moveTo>
                  <a:cubicBezTo>
                    <a:pt x="3276" y="0"/>
                    <a:pt x="3048" y="81"/>
                    <a:pt x="2885" y="241"/>
                  </a:cubicBezTo>
                  <a:cubicBezTo>
                    <a:pt x="2832" y="296"/>
                    <a:pt x="2787" y="358"/>
                    <a:pt x="2748" y="426"/>
                  </a:cubicBezTo>
                  <a:lnTo>
                    <a:pt x="2190" y="426"/>
                  </a:lnTo>
                  <a:cubicBezTo>
                    <a:pt x="1706" y="426"/>
                    <a:pt x="1313" y="818"/>
                    <a:pt x="1313" y="1302"/>
                  </a:cubicBezTo>
                  <a:lnTo>
                    <a:pt x="1313" y="2511"/>
                  </a:lnTo>
                  <a:cubicBezTo>
                    <a:pt x="484" y="3176"/>
                    <a:pt x="0" y="4182"/>
                    <a:pt x="0" y="5245"/>
                  </a:cubicBezTo>
                  <a:cubicBezTo>
                    <a:pt x="0" y="7175"/>
                    <a:pt x="1571" y="8747"/>
                    <a:pt x="3504" y="8747"/>
                  </a:cubicBezTo>
                  <a:cubicBezTo>
                    <a:pt x="5438" y="8747"/>
                    <a:pt x="7009" y="7175"/>
                    <a:pt x="7009" y="5245"/>
                  </a:cubicBezTo>
                  <a:cubicBezTo>
                    <a:pt x="7009" y="4180"/>
                    <a:pt x="6525" y="3176"/>
                    <a:pt x="5694" y="2511"/>
                  </a:cubicBezTo>
                  <a:lnTo>
                    <a:pt x="5694" y="1302"/>
                  </a:lnTo>
                  <a:cubicBezTo>
                    <a:pt x="5694" y="818"/>
                    <a:pt x="5303" y="426"/>
                    <a:pt x="4819" y="426"/>
                  </a:cubicBezTo>
                  <a:lnTo>
                    <a:pt x="4259" y="426"/>
                  </a:lnTo>
                  <a:cubicBezTo>
                    <a:pt x="4220" y="358"/>
                    <a:pt x="4175" y="296"/>
                    <a:pt x="4122" y="241"/>
                  </a:cubicBezTo>
                  <a:cubicBezTo>
                    <a:pt x="3959" y="81"/>
                    <a:pt x="3731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>
              <p:custDataLst>
                <p:tags r:id="rId36"/>
              </p:custDataLst>
            </p:nvPr>
          </p:nvSpPr>
          <p:spPr>
            <a:xfrm>
              <a:off x="1895475" y="3076525"/>
              <a:ext cx="213100" cy="202425"/>
            </a:xfrm>
            <a:custGeom>
              <a:avLst/>
              <a:gdLst/>
              <a:ahLst/>
              <a:cxnLst/>
              <a:rect l="l" t="t" r="r" b="b"/>
              <a:pathLst>
                <a:path w="8524" h="8097" extrusionOk="0">
                  <a:moveTo>
                    <a:pt x="4679" y="2845"/>
                  </a:moveTo>
                  <a:cubicBezTo>
                    <a:pt x="5127" y="2845"/>
                    <a:pt x="5575" y="3016"/>
                    <a:pt x="5917" y="3358"/>
                  </a:cubicBezTo>
                  <a:cubicBezTo>
                    <a:pt x="6599" y="4042"/>
                    <a:pt x="6599" y="5147"/>
                    <a:pt x="5917" y="5834"/>
                  </a:cubicBezTo>
                  <a:cubicBezTo>
                    <a:pt x="5580" y="6149"/>
                    <a:pt x="5149" y="6306"/>
                    <a:pt x="4720" y="6306"/>
                  </a:cubicBezTo>
                  <a:cubicBezTo>
                    <a:pt x="4271" y="6306"/>
                    <a:pt x="3823" y="6135"/>
                    <a:pt x="3481" y="5794"/>
                  </a:cubicBezTo>
                  <a:cubicBezTo>
                    <a:pt x="2813" y="5125"/>
                    <a:pt x="2793" y="4048"/>
                    <a:pt x="3439" y="3358"/>
                  </a:cubicBezTo>
                  <a:lnTo>
                    <a:pt x="3441" y="3358"/>
                  </a:lnTo>
                  <a:cubicBezTo>
                    <a:pt x="3784" y="3016"/>
                    <a:pt x="4231" y="2845"/>
                    <a:pt x="4679" y="2845"/>
                  </a:cubicBezTo>
                  <a:close/>
                  <a:moveTo>
                    <a:pt x="2820" y="1"/>
                  </a:moveTo>
                  <a:cubicBezTo>
                    <a:pt x="2596" y="1"/>
                    <a:pt x="2372" y="86"/>
                    <a:pt x="2201" y="257"/>
                  </a:cubicBezTo>
                  <a:lnTo>
                    <a:pt x="1779" y="679"/>
                  </a:lnTo>
                  <a:cubicBezTo>
                    <a:pt x="1725" y="669"/>
                    <a:pt x="1669" y="664"/>
                    <a:pt x="1613" y="664"/>
                  </a:cubicBezTo>
                  <a:cubicBezTo>
                    <a:pt x="1385" y="664"/>
                    <a:pt x="1155" y="745"/>
                    <a:pt x="990" y="911"/>
                  </a:cubicBezTo>
                  <a:cubicBezTo>
                    <a:pt x="828" y="1075"/>
                    <a:pt x="737" y="1298"/>
                    <a:pt x="737" y="1528"/>
                  </a:cubicBezTo>
                  <a:cubicBezTo>
                    <a:pt x="737" y="1588"/>
                    <a:pt x="742" y="1647"/>
                    <a:pt x="755" y="1705"/>
                  </a:cubicBezTo>
                  <a:lnTo>
                    <a:pt x="344" y="2118"/>
                  </a:lnTo>
                  <a:cubicBezTo>
                    <a:pt x="1" y="2459"/>
                    <a:pt x="1" y="3012"/>
                    <a:pt x="344" y="3354"/>
                  </a:cubicBezTo>
                  <a:lnTo>
                    <a:pt x="1200" y="4210"/>
                  </a:lnTo>
                  <a:cubicBezTo>
                    <a:pt x="1038" y="5688"/>
                    <a:pt x="1825" y="7107"/>
                    <a:pt x="3165" y="7751"/>
                  </a:cubicBezTo>
                  <a:cubicBezTo>
                    <a:pt x="3650" y="7984"/>
                    <a:pt x="4168" y="8096"/>
                    <a:pt x="4681" y="8096"/>
                  </a:cubicBezTo>
                  <a:cubicBezTo>
                    <a:pt x="5590" y="8096"/>
                    <a:pt x="6485" y="7743"/>
                    <a:pt x="7157" y="7074"/>
                  </a:cubicBezTo>
                  <a:cubicBezTo>
                    <a:pt x="8523" y="5706"/>
                    <a:pt x="8523" y="3482"/>
                    <a:pt x="7157" y="2118"/>
                  </a:cubicBezTo>
                  <a:cubicBezTo>
                    <a:pt x="6498" y="1458"/>
                    <a:pt x="5608" y="1093"/>
                    <a:pt x="4687" y="1093"/>
                  </a:cubicBezTo>
                  <a:cubicBezTo>
                    <a:pt x="4558" y="1093"/>
                    <a:pt x="4428" y="1100"/>
                    <a:pt x="4298" y="1115"/>
                  </a:cubicBezTo>
                  <a:lnTo>
                    <a:pt x="3439" y="257"/>
                  </a:lnTo>
                  <a:cubicBezTo>
                    <a:pt x="3269" y="86"/>
                    <a:pt x="3044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>
              <p:custDataLst>
                <p:tags r:id="rId37"/>
              </p:custDataLst>
            </p:nvPr>
          </p:nvSpPr>
          <p:spPr>
            <a:xfrm>
              <a:off x="1860650" y="3067775"/>
              <a:ext cx="45025" cy="42725"/>
            </a:xfrm>
            <a:custGeom>
              <a:avLst/>
              <a:gdLst/>
              <a:ahLst/>
              <a:cxnLst/>
              <a:rect l="l" t="t" r="r" b="b"/>
              <a:pathLst>
                <a:path w="1801" h="1709" extrusionOk="0">
                  <a:moveTo>
                    <a:pt x="886" y="0"/>
                  </a:moveTo>
                  <a:cubicBezTo>
                    <a:pt x="853" y="0"/>
                    <a:pt x="819" y="2"/>
                    <a:pt x="786" y="6"/>
                  </a:cubicBezTo>
                  <a:cubicBezTo>
                    <a:pt x="333" y="59"/>
                    <a:pt x="0" y="457"/>
                    <a:pt x="33" y="912"/>
                  </a:cubicBezTo>
                  <a:cubicBezTo>
                    <a:pt x="64" y="1361"/>
                    <a:pt x="438" y="1708"/>
                    <a:pt x="887" y="1708"/>
                  </a:cubicBezTo>
                  <a:cubicBezTo>
                    <a:pt x="893" y="1708"/>
                    <a:pt x="898" y="1708"/>
                    <a:pt x="904" y="1708"/>
                  </a:cubicBezTo>
                  <a:cubicBezTo>
                    <a:pt x="957" y="1708"/>
                    <a:pt x="1010" y="1703"/>
                    <a:pt x="1061" y="1690"/>
                  </a:cubicBezTo>
                  <a:cubicBezTo>
                    <a:pt x="1507" y="1595"/>
                    <a:pt x="1801" y="1166"/>
                    <a:pt x="1726" y="716"/>
                  </a:cubicBezTo>
                  <a:cubicBezTo>
                    <a:pt x="1658" y="299"/>
                    <a:pt x="1298" y="0"/>
                    <a:pt x="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>
              <p:custDataLst>
                <p:tags r:id="rId38"/>
              </p:custDataLst>
            </p:nvPr>
          </p:nvSpPr>
          <p:spPr>
            <a:xfrm>
              <a:off x="1816175" y="3106925"/>
              <a:ext cx="47100" cy="43750"/>
            </a:xfrm>
            <a:custGeom>
              <a:avLst/>
              <a:gdLst/>
              <a:ahLst/>
              <a:cxnLst/>
              <a:rect l="l" t="t" r="r" b="b"/>
              <a:pathLst>
                <a:path w="1884" h="1750" extrusionOk="0">
                  <a:moveTo>
                    <a:pt x="962" y="0"/>
                  </a:moveTo>
                  <a:cubicBezTo>
                    <a:pt x="562" y="0"/>
                    <a:pt x="200" y="274"/>
                    <a:pt x="110" y="675"/>
                  </a:cubicBezTo>
                  <a:cubicBezTo>
                    <a:pt x="1" y="1146"/>
                    <a:pt x="293" y="1618"/>
                    <a:pt x="762" y="1727"/>
                  </a:cubicBezTo>
                  <a:cubicBezTo>
                    <a:pt x="828" y="1742"/>
                    <a:pt x="894" y="1749"/>
                    <a:pt x="961" y="1749"/>
                  </a:cubicBezTo>
                  <a:cubicBezTo>
                    <a:pt x="1405" y="1749"/>
                    <a:pt x="1781" y="1417"/>
                    <a:pt x="1832" y="975"/>
                  </a:cubicBezTo>
                  <a:cubicBezTo>
                    <a:pt x="1883" y="533"/>
                    <a:pt x="1595" y="124"/>
                    <a:pt x="1162" y="23"/>
                  </a:cubicBezTo>
                  <a:cubicBezTo>
                    <a:pt x="1095" y="8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" name="Google Shape;651;p23"/>
          <p:cNvSpPr/>
          <p:nvPr>
            <p:custDataLst>
              <p:tags r:id="rId26"/>
            </p:custDataLst>
          </p:nvPr>
        </p:nvSpPr>
        <p:spPr>
          <a:xfrm>
            <a:off x="7890675" y="1525599"/>
            <a:ext cx="268844" cy="358485"/>
          </a:xfrm>
          <a:custGeom>
            <a:avLst/>
            <a:gdLst/>
            <a:ahLst/>
            <a:cxnLst/>
            <a:rect l="l" t="t" r="r" b="b"/>
            <a:pathLst>
              <a:path w="10512" h="14017" extrusionOk="0">
                <a:moveTo>
                  <a:pt x="5256" y="1688"/>
                </a:moveTo>
                <a:cubicBezTo>
                  <a:pt x="6247" y="1688"/>
                  <a:pt x="7044" y="2512"/>
                  <a:pt x="7007" y="3505"/>
                </a:cubicBezTo>
                <a:lnTo>
                  <a:pt x="7007" y="6131"/>
                </a:lnTo>
                <a:lnTo>
                  <a:pt x="3503" y="6131"/>
                </a:lnTo>
                <a:lnTo>
                  <a:pt x="3503" y="3505"/>
                </a:lnTo>
                <a:cubicBezTo>
                  <a:pt x="3468" y="2512"/>
                  <a:pt x="4262" y="1688"/>
                  <a:pt x="5256" y="1688"/>
                </a:cubicBezTo>
                <a:close/>
                <a:moveTo>
                  <a:pt x="5256" y="8761"/>
                </a:moveTo>
                <a:cubicBezTo>
                  <a:pt x="5652" y="8761"/>
                  <a:pt x="5997" y="9026"/>
                  <a:pt x="6101" y="9407"/>
                </a:cubicBezTo>
                <a:cubicBezTo>
                  <a:pt x="6203" y="9789"/>
                  <a:pt x="6037" y="10192"/>
                  <a:pt x="5694" y="10392"/>
                </a:cubicBezTo>
                <a:lnTo>
                  <a:pt x="5694" y="11389"/>
                </a:lnTo>
                <a:cubicBezTo>
                  <a:pt x="5694" y="11631"/>
                  <a:pt x="5499" y="11827"/>
                  <a:pt x="5256" y="11827"/>
                </a:cubicBezTo>
                <a:cubicBezTo>
                  <a:pt x="5015" y="11827"/>
                  <a:pt x="4817" y="11631"/>
                  <a:pt x="4817" y="11389"/>
                </a:cubicBezTo>
                <a:lnTo>
                  <a:pt x="4817" y="10392"/>
                </a:lnTo>
                <a:cubicBezTo>
                  <a:pt x="4476" y="10192"/>
                  <a:pt x="4310" y="9789"/>
                  <a:pt x="4412" y="9407"/>
                </a:cubicBezTo>
                <a:cubicBezTo>
                  <a:pt x="4514" y="9026"/>
                  <a:pt x="4861" y="8761"/>
                  <a:pt x="5256" y="8761"/>
                </a:cubicBezTo>
                <a:close/>
                <a:moveTo>
                  <a:pt x="5256" y="1"/>
                </a:moveTo>
                <a:cubicBezTo>
                  <a:pt x="3325" y="1"/>
                  <a:pt x="1753" y="1573"/>
                  <a:pt x="1753" y="3505"/>
                </a:cubicBezTo>
                <a:lnTo>
                  <a:pt x="1753" y="6131"/>
                </a:lnTo>
                <a:lnTo>
                  <a:pt x="877" y="6131"/>
                </a:lnTo>
                <a:cubicBezTo>
                  <a:pt x="391" y="6131"/>
                  <a:pt x="0" y="6524"/>
                  <a:pt x="0" y="7008"/>
                </a:cubicBezTo>
                <a:lnTo>
                  <a:pt x="0" y="13140"/>
                </a:lnTo>
                <a:cubicBezTo>
                  <a:pt x="0" y="13624"/>
                  <a:pt x="391" y="14016"/>
                  <a:pt x="877" y="14016"/>
                </a:cubicBezTo>
                <a:lnTo>
                  <a:pt x="9635" y="14016"/>
                </a:lnTo>
                <a:cubicBezTo>
                  <a:pt x="10119" y="14016"/>
                  <a:pt x="10511" y="13624"/>
                  <a:pt x="10511" y="13140"/>
                </a:cubicBezTo>
                <a:lnTo>
                  <a:pt x="10511" y="7008"/>
                </a:lnTo>
                <a:cubicBezTo>
                  <a:pt x="10511" y="6524"/>
                  <a:pt x="10119" y="6131"/>
                  <a:pt x="9635" y="6131"/>
                </a:cubicBezTo>
                <a:lnTo>
                  <a:pt x="8760" y="6131"/>
                </a:lnTo>
                <a:lnTo>
                  <a:pt x="8760" y="3505"/>
                </a:lnTo>
                <a:cubicBezTo>
                  <a:pt x="8760" y="1573"/>
                  <a:pt x="7188" y="1"/>
                  <a:pt x="52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" name="Google Shape;652;p23"/>
          <p:cNvGrpSpPr/>
          <p:nvPr>
            <p:custDataLst>
              <p:tags r:id="rId27"/>
            </p:custDataLst>
          </p:nvPr>
        </p:nvGrpSpPr>
        <p:grpSpPr>
          <a:xfrm>
            <a:off x="7858290" y="3077569"/>
            <a:ext cx="358510" cy="291325"/>
            <a:chOff x="6282425" y="1997250"/>
            <a:chExt cx="350450" cy="284775"/>
          </a:xfrm>
        </p:grpSpPr>
        <p:sp>
          <p:nvSpPr>
            <p:cNvPr id="653" name="Google Shape;653;p23"/>
            <p:cNvSpPr/>
            <p:nvPr>
              <p:custDataLst>
                <p:tags r:id="rId29"/>
              </p:custDataLst>
            </p:nvPr>
          </p:nvSpPr>
          <p:spPr>
            <a:xfrm>
              <a:off x="6424775" y="1997250"/>
              <a:ext cx="21925" cy="43850"/>
            </a:xfrm>
            <a:custGeom>
              <a:avLst/>
              <a:gdLst/>
              <a:ahLst/>
              <a:cxnLst/>
              <a:rect l="l" t="t" r="r" b="b"/>
              <a:pathLst>
                <a:path w="877" h="1754" extrusionOk="0">
                  <a:moveTo>
                    <a:pt x="438" y="0"/>
                  </a:moveTo>
                  <a:cubicBezTo>
                    <a:pt x="195" y="0"/>
                    <a:pt x="0" y="195"/>
                    <a:pt x="0" y="438"/>
                  </a:cubicBezTo>
                  <a:lnTo>
                    <a:pt x="0" y="1315"/>
                  </a:lnTo>
                  <a:cubicBezTo>
                    <a:pt x="0" y="1556"/>
                    <a:pt x="195" y="1753"/>
                    <a:pt x="438" y="1753"/>
                  </a:cubicBezTo>
                  <a:cubicBezTo>
                    <a:pt x="681" y="1753"/>
                    <a:pt x="877" y="1556"/>
                    <a:pt x="877" y="1315"/>
                  </a:cubicBezTo>
                  <a:lnTo>
                    <a:pt x="877" y="438"/>
                  </a:lnTo>
                  <a:cubicBezTo>
                    <a:pt x="877" y="195"/>
                    <a:pt x="681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>
              <p:custDataLst>
                <p:tags r:id="rId30"/>
              </p:custDataLst>
            </p:nvPr>
          </p:nvSpPr>
          <p:spPr>
            <a:xfrm>
              <a:off x="6464900" y="2019650"/>
              <a:ext cx="37175" cy="32400"/>
            </a:xfrm>
            <a:custGeom>
              <a:avLst/>
              <a:gdLst/>
              <a:ahLst/>
              <a:cxnLst/>
              <a:rect l="l" t="t" r="r" b="b"/>
              <a:pathLst>
                <a:path w="1487" h="1296" extrusionOk="0">
                  <a:moveTo>
                    <a:pt x="1004" y="1"/>
                  </a:moveTo>
                  <a:cubicBezTo>
                    <a:pt x="901" y="1"/>
                    <a:pt x="797" y="37"/>
                    <a:pt x="714" y="110"/>
                  </a:cubicBezTo>
                  <a:lnTo>
                    <a:pt x="276" y="547"/>
                  </a:lnTo>
                  <a:cubicBezTo>
                    <a:pt x="0" y="822"/>
                    <a:pt x="194" y="1294"/>
                    <a:pt x="585" y="1295"/>
                  </a:cubicBezTo>
                  <a:cubicBezTo>
                    <a:pt x="700" y="1295"/>
                    <a:pt x="813" y="1250"/>
                    <a:pt x="895" y="1168"/>
                  </a:cubicBezTo>
                  <a:lnTo>
                    <a:pt x="1333" y="729"/>
                  </a:lnTo>
                  <a:cubicBezTo>
                    <a:pt x="1487" y="556"/>
                    <a:pt x="1478" y="293"/>
                    <a:pt x="1313" y="128"/>
                  </a:cubicBezTo>
                  <a:cubicBezTo>
                    <a:pt x="1228" y="44"/>
                    <a:pt x="1116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>
              <p:custDataLst>
                <p:tags r:id="rId31"/>
              </p:custDataLst>
            </p:nvPr>
          </p:nvSpPr>
          <p:spPr>
            <a:xfrm>
              <a:off x="6369375" y="2019650"/>
              <a:ext cx="34775" cy="32500"/>
            </a:xfrm>
            <a:custGeom>
              <a:avLst/>
              <a:gdLst/>
              <a:ahLst/>
              <a:cxnLst/>
              <a:rect l="l" t="t" r="r" b="b"/>
              <a:pathLst>
                <a:path w="1391" h="1300" extrusionOk="0">
                  <a:moveTo>
                    <a:pt x="484" y="1"/>
                  </a:moveTo>
                  <a:cubicBezTo>
                    <a:pt x="371" y="1"/>
                    <a:pt x="259" y="44"/>
                    <a:pt x="174" y="128"/>
                  </a:cubicBezTo>
                  <a:cubicBezTo>
                    <a:pt x="10" y="293"/>
                    <a:pt x="1" y="556"/>
                    <a:pt x="154" y="729"/>
                  </a:cubicBezTo>
                  <a:lnTo>
                    <a:pt x="593" y="1168"/>
                  </a:lnTo>
                  <a:cubicBezTo>
                    <a:pt x="679" y="1256"/>
                    <a:pt x="793" y="1300"/>
                    <a:pt x="907" y="1300"/>
                  </a:cubicBezTo>
                  <a:cubicBezTo>
                    <a:pt x="1019" y="1300"/>
                    <a:pt x="1132" y="1257"/>
                    <a:pt x="1217" y="1171"/>
                  </a:cubicBezTo>
                  <a:cubicBezTo>
                    <a:pt x="1391" y="998"/>
                    <a:pt x="1387" y="717"/>
                    <a:pt x="1212" y="547"/>
                  </a:cubicBezTo>
                  <a:lnTo>
                    <a:pt x="773" y="110"/>
                  </a:lnTo>
                  <a:cubicBezTo>
                    <a:pt x="690" y="37"/>
                    <a:pt x="587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>
              <p:custDataLst>
                <p:tags r:id="rId32"/>
              </p:custDataLst>
            </p:nvPr>
          </p:nvSpPr>
          <p:spPr>
            <a:xfrm>
              <a:off x="6509725" y="2216250"/>
              <a:ext cx="68375" cy="65775"/>
            </a:xfrm>
            <a:custGeom>
              <a:avLst/>
              <a:gdLst/>
              <a:ahLst/>
              <a:cxnLst/>
              <a:rect l="l" t="t" r="r" b="b"/>
              <a:pathLst>
                <a:path w="2735" h="2631" extrusionOk="0">
                  <a:moveTo>
                    <a:pt x="1421" y="0"/>
                  </a:moveTo>
                  <a:cubicBezTo>
                    <a:pt x="888" y="0"/>
                    <a:pt x="410" y="320"/>
                    <a:pt x="205" y="811"/>
                  </a:cubicBezTo>
                  <a:cubicBezTo>
                    <a:pt x="1" y="1302"/>
                    <a:pt x="112" y="1868"/>
                    <a:pt x="488" y="2244"/>
                  </a:cubicBezTo>
                  <a:cubicBezTo>
                    <a:pt x="740" y="2496"/>
                    <a:pt x="1078" y="2630"/>
                    <a:pt x="1420" y="2630"/>
                  </a:cubicBezTo>
                  <a:cubicBezTo>
                    <a:pt x="1589" y="2630"/>
                    <a:pt x="1760" y="2598"/>
                    <a:pt x="1922" y="2531"/>
                  </a:cubicBezTo>
                  <a:cubicBezTo>
                    <a:pt x="2413" y="2327"/>
                    <a:pt x="2732" y="1848"/>
                    <a:pt x="2732" y="1315"/>
                  </a:cubicBezTo>
                  <a:cubicBezTo>
                    <a:pt x="2734" y="590"/>
                    <a:pt x="2146" y="2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>
              <p:custDataLst>
                <p:tags r:id="rId33"/>
              </p:custDataLst>
            </p:nvPr>
          </p:nvSpPr>
          <p:spPr>
            <a:xfrm>
              <a:off x="6282425" y="2052025"/>
              <a:ext cx="350450" cy="208025"/>
            </a:xfrm>
            <a:custGeom>
              <a:avLst/>
              <a:gdLst/>
              <a:ahLst/>
              <a:cxnLst/>
              <a:rect l="l" t="t" r="r" b="b"/>
              <a:pathLst>
                <a:path w="14018" h="8321" extrusionOk="0">
                  <a:moveTo>
                    <a:pt x="5694" y="2188"/>
                  </a:moveTo>
                  <a:lnTo>
                    <a:pt x="5694" y="3943"/>
                  </a:lnTo>
                  <a:lnTo>
                    <a:pt x="2628" y="3943"/>
                  </a:lnTo>
                  <a:lnTo>
                    <a:pt x="3504" y="2188"/>
                  </a:lnTo>
                  <a:close/>
                  <a:moveTo>
                    <a:pt x="8760" y="2190"/>
                  </a:moveTo>
                  <a:lnTo>
                    <a:pt x="9637" y="3943"/>
                  </a:lnTo>
                  <a:lnTo>
                    <a:pt x="6571" y="3943"/>
                  </a:lnTo>
                  <a:lnTo>
                    <a:pt x="6571" y="2190"/>
                  </a:lnTo>
                  <a:close/>
                  <a:moveTo>
                    <a:pt x="6132" y="0"/>
                  </a:moveTo>
                  <a:cubicBezTo>
                    <a:pt x="5318" y="0"/>
                    <a:pt x="4639" y="561"/>
                    <a:pt x="4443" y="1315"/>
                  </a:cubicBezTo>
                  <a:lnTo>
                    <a:pt x="3066" y="1315"/>
                  </a:lnTo>
                  <a:cubicBezTo>
                    <a:pt x="2911" y="1315"/>
                    <a:pt x="2767" y="1397"/>
                    <a:pt x="2688" y="1533"/>
                  </a:cubicBezTo>
                  <a:lnTo>
                    <a:pt x="1282" y="3943"/>
                  </a:lnTo>
                  <a:lnTo>
                    <a:pt x="440" y="3943"/>
                  </a:lnTo>
                  <a:cubicBezTo>
                    <a:pt x="197" y="3943"/>
                    <a:pt x="0" y="4138"/>
                    <a:pt x="0" y="4381"/>
                  </a:cubicBezTo>
                  <a:lnTo>
                    <a:pt x="0" y="7884"/>
                  </a:lnTo>
                  <a:cubicBezTo>
                    <a:pt x="0" y="8126"/>
                    <a:pt x="195" y="8320"/>
                    <a:pt x="437" y="8320"/>
                  </a:cubicBezTo>
                  <a:cubicBezTo>
                    <a:pt x="438" y="8320"/>
                    <a:pt x="439" y="8320"/>
                    <a:pt x="440" y="8320"/>
                  </a:cubicBezTo>
                  <a:lnTo>
                    <a:pt x="1359" y="8320"/>
                  </a:lnTo>
                  <a:cubicBezTo>
                    <a:pt x="1330" y="8176"/>
                    <a:pt x="1313" y="8030"/>
                    <a:pt x="1313" y="7884"/>
                  </a:cubicBezTo>
                  <a:cubicBezTo>
                    <a:pt x="1273" y="6648"/>
                    <a:pt x="2266" y="5623"/>
                    <a:pt x="3504" y="5623"/>
                  </a:cubicBezTo>
                  <a:cubicBezTo>
                    <a:pt x="4743" y="5623"/>
                    <a:pt x="5734" y="6648"/>
                    <a:pt x="5694" y="7884"/>
                  </a:cubicBezTo>
                  <a:cubicBezTo>
                    <a:pt x="5694" y="8030"/>
                    <a:pt x="5679" y="8176"/>
                    <a:pt x="5650" y="8320"/>
                  </a:cubicBezTo>
                  <a:lnTo>
                    <a:pt x="8368" y="8320"/>
                  </a:lnTo>
                  <a:cubicBezTo>
                    <a:pt x="8336" y="8176"/>
                    <a:pt x="8322" y="8030"/>
                    <a:pt x="8322" y="7884"/>
                  </a:cubicBezTo>
                  <a:cubicBezTo>
                    <a:pt x="8282" y="6648"/>
                    <a:pt x="9273" y="5623"/>
                    <a:pt x="10511" y="5623"/>
                  </a:cubicBezTo>
                  <a:cubicBezTo>
                    <a:pt x="11750" y="5623"/>
                    <a:pt x="12741" y="6648"/>
                    <a:pt x="12701" y="7884"/>
                  </a:cubicBezTo>
                  <a:cubicBezTo>
                    <a:pt x="12701" y="8030"/>
                    <a:pt x="12686" y="8176"/>
                    <a:pt x="12659" y="8320"/>
                  </a:cubicBezTo>
                  <a:lnTo>
                    <a:pt x="13578" y="8320"/>
                  </a:lnTo>
                  <a:cubicBezTo>
                    <a:pt x="13579" y="8320"/>
                    <a:pt x="13580" y="8320"/>
                    <a:pt x="13581" y="8320"/>
                  </a:cubicBezTo>
                  <a:cubicBezTo>
                    <a:pt x="13822" y="8320"/>
                    <a:pt x="14018" y="8126"/>
                    <a:pt x="14016" y="7884"/>
                  </a:cubicBezTo>
                  <a:lnTo>
                    <a:pt x="14016" y="6131"/>
                  </a:lnTo>
                  <a:cubicBezTo>
                    <a:pt x="14014" y="4922"/>
                    <a:pt x="13033" y="3943"/>
                    <a:pt x="11824" y="3943"/>
                  </a:cubicBezTo>
                  <a:lnTo>
                    <a:pt x="10964" y="3943"/>
                  </a:lnTo>
                  <a:lnTo>
                    <a:pt x="9345" y="1509"/>
                  </a:lnTo>
                  <a:cubicBezTo>
                    <a:pt x="9262" y="1388"/>
                    <a:pt x="9125" y="1315"/>
                    <a:pt x="8979" y="1315"/>
                  </a:cubicBezTo>
                  <a:lnTo>
                    <a:pt x="7822" y="1315"/>
                  </a:lnTo>
                  <a:cubicBezTo>
                    <a:pt x="7624" y="561"/>
                    <a:pt x="6947" y="0"/>
                    <a:pt x="6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>
              <p:custDataLst>
                <p:tags r:id="rId34"/>
              </p:custDataLst>
            </p:nvPr>
          </p:nvSpPr>
          <p:spPr>
            <a:xfrm>
              <a:off x="6334500" y="2216250"/>
              <a:ext cx="68375" cy="65775"/>
            </a:xfrm>
            <a:custGeom>
              <a:avLst/>
              <a:gdLst/>
              <a:ahLst/>
              <a:cxnLst/>
              <a:rect l="l" t="t" r="r" b="b"/>
              <a:pathLst>
                <a:path w="2735" h="2631" extrusionOk="0">
                  <a:moveTo>
                    <a:pt x="1421" y="0"/>
                  </a:moveTo>
                  <a:cubicBezTo>
                    <a:pt x="890" y="0"/>
                    <a:pt x="410" y="320"/>
                    <a:pt x="205" y="811"/>
                  </a:cubicBezTo>
                  <a:cubicBezTo>
                    <a:pt x="1" y="1302"/>
                    <a:pt x="114" y="1868"/>
                    <a:pt x="488" y="2244"/>
                  </a:cubicBezTo>
                  <a:cubicBezTo>
                    <a:pt x="740" y="2496"/>
                    <a:pt x="1078" y="2630"/>
                    <a:pt x="1421" y="2630"/>
                  </a:cubicBezTo>
                  <a:cubicBezTo>
                    <a:pt x="1590" y="2630"/>
                    <a:pt x="1760" y="2598"/>
                    <a:pt x="1922" y="2531"/>
                  </a:cubicBezTo>
                  <a:cubicBezTo>
                    <a:pt x="2413" y="2327"/>
                    <a:pt x="2734" y="1848"/>
                    <a:pt x="2734" y="1315"/>
                  </a:cubicBezTo>
                  <a:cubicBezTo>
                    <a:pt x="2734" y="590"/>
                    <a:pt x="2146" y="2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23"/>
          <p:cNvSpPr/>
          <p:nvPr>
            <p:custDataLst>
              <p:tags r:id="rId28"/>
            </p:custDataLst>
          </p:nvPr>
        </p:nvSpPr>
        <p:spPr>
          <a:xfrm>
            <a:off x="939673" y="1551661"/>
            <a:ext cx="358459" cy="359636"/>
          </a:xfrm>
          <a:custGeom>
            <a:avLst/>
            <a:gdLst/>
            <a:ahLst/>
            <a:cxnLst/>
            <a:rect l="l" t="t" r="r" b="b"/>
            <a:pathLst>
              <a:path w="14016" h="14062" extrusionOk="0">
                <a:moveTo>
                  <a:pt x="7005" y="2234"/>
                </a:moveTo>
                <a:cubicBezTo>
                  <a:pt x="7231" y="2234"/>
                  <a:pt x="7447" y="2409"/>
                  <a:pt x="7447" y="2674"/>
                </a:cubicBezTo>
                <a:cubicBezTo>
                  <a:pt x="7447" y="2915"/>
                  <a:pt x="7250" y="3112"/>
                  <a:pt x="7009" y="3112"/>
                </a:cubicBezTo>
                <a:cubicBezTo>
                  <a:pt x="6618" y="3112"/>
                  <a:pt x="6423" y="2639"/>
                  <a:pt x="6698" y="2363"/>
                </a:cubicBezTo>
                <a:cubicBezTo>
                  <a:pt x="6788" y="2274"/>
                  <a:pt x="6897" y="2234"/>
                  <a:pt x="7005" y="2234"/>
                </a:cubicBezTo>
                <a:close/>
                <a:moveTo>
                  <a:pt x="2781" y="3112"/>
                </a:moveTo>
                <a:lnTo>
                  <a:pt x="4144" y="6176"/>
                </a:lnTo>
                <a:lnTo>
                  <a:pt x="1112" y="6176"/>
                </a:lnTo>
                <a:lnTo>
                  <a:pt x="2475" y="3112"/>
                </a:lnTo>
                <a:close/>
                <a:moveTo>
                  <a:pt x="11541" y="3112"/>
                </a:moveTo>
                <a:lnTo>
                  <a:pt x="12902" y="6176"/>
                </a:lnTo>
                <a:lnTo>
                  <a:pt x="9870" y="6176"/>
                </a:lnTo>
                <a:lnTo>
                  <a:pt x="11235" y="3112"/>
                </a:lnTo>
                <a:close/>
                <a:moveTo>
                  <a:pt x="7007" y="0"/>
                </a:moveTo>
                <a:cubicBezTo>
                  <a:pt x="6505" y="0"/>
                  <a:pt x="6107" y="420"/>
                  <a:pt x="6132" y="922"/>
                </a:cubicBezTo>
                <a:lnTo>
                  <a:pt x="6132" y="1700"/>
                </a:lnTo>
                <a:cubicBezTo>
                  <a:pt x="5972" y="1846"/>
                  <a:pt x="5847" y="2031"/>
                  <a:pt x="5774" y="2235"/>
                </a:cubicBezTo>
                <a:lnTo>
                  <a:pt x="2190" y="2235"/>
                </a:lnTo>
                <a:cubicBezTo>
                  <a:pt x="2016" y="2235"/>
                  <a:pt x="1861" y="2338"/>
                  <a:pt x="1790" y="2495"/>
                </a:cubicBezTo>
                <a:lnTo>
                  <a:pt x="37" y="6437"/>
                </a:lnTo>
                <a:cubicBezTo>
                  <a:pt x="13" y="6494"/>
                  <a:pt x="0" y="6554"/>
                  <a:pt x="0" y="6614"/>
                </a:cubicBezTo>
                <a:lnTo>
                  <a:pt x="0" y="7053"/>
                </a:lnTo>
                <a:cubicBezTo>
                  <a:pt x="0" y="7188"/>
                  <a:pt x="31" y="7323"/>
                  <a:pt x="91" y="7443"/>
                </a:cubicBezTo>
                <a:lnTo>
                  <a:pt x="530" y="8320"/>
                </a:lnTo>
                <a:cubicBezTo>
                  <a:pt x="679" y="8616"/>
                  <a:pt x="981" y="8804"/>
                  <a:pt x="1313" y="8804"/>
                </a:cubicBezTo>
                <a:lnTo>
                  <a:pt x="3943" y="8804"/>
                </a:lnTo>
                <a:cubicBezTo>
                  <a:pt x="4275" y="8804"/>
                  <a:pt x="4576" y="8616"/>
                  <a:pt x="4726" y="8320"/>
                </a:cubicBezTo>
                <a:lnTo>
                  <a:pt x="5164" y="7443"/>
                </a:lnTo>
                <a:cubicBezTo>
                  <a:pt x="5225" y="7323"/>
                  <a:pt x="5256" y="7188"/>
                  <a:pt x="5256" y="7053"/>
                </a:cubicBezTo>
                <a:lnTo>
                  <a:pt x="5256" y="6614"/>
                </a:lnTo>
                <a:cubicBezTo>
                  <a:pt x="5256" y="6554"/>
                  <a:pt x="5243" y="6494"/>
                  <a:pt x="5219" y="6437"/>
                </a:cubicBezTo>
                <a:lnTo>
                  <a:pt x="3740" y="3112"/>
                </a:lnTo>
                <a:lnTo>
                  <a:pt x="5774" y="3112"/>
                </a:lnTo>
                <a:cubicBezTo>
                  <a:pt x="5847" y="3316"/>
                  <a:pt x="5970" y="3499"/>
                  <a:pt x="6132" y="3645"/>
                </a:cubicBezTo>
                <a:lnTo>
                  <a:pt x="6132" y="11508"/>
                </a:lnTo>
                <a:lnTo>
                  <a:pt x="5075" y="12566"/>
                </a:lnTo>
                <a:cubicBezTo>
                  <a:pt x="4825" y="12816"/>
                  <a:pt x="4750" y="13192"/>
                  <a:pt x="4887" y="13519"/>
                </a:cubicBezTo>
                <a:cubicBezTo>
                  <a:pt x="5022" y="13846"/>
                  <a:pt x="5340" y="14060"/>
                  <a:pt x="5694" y="14061"/>
                </a:cubicBezTo>
                <a:lnTo>
                  <a:pt x="8322" y="14061"/>
                </a:lnTo>
                <a:cubicBezTo>
                  <a:pt x="8674" y="14061"/>
                  <a:pt x="8994" y="13848"/>
                  <a:pt x="9131" y="13521"/>
                </a:cubicBezTo>
                <a:cubicBezTo>
                  <a:pt x="9266" y="13194"/>
                  <a:pt x="9191" y="12816"/>
                  <a:pt x="8943" y="12566"/>
                </a:cubicBezTo>
                <a:lnTo>
                  <a:pt x="7882" y="11508"/>
                </a:lnTo>
                <a:lnTo>
                  <a:pt x="7882" y="3645"/>
                </a:lnTo>
                <a:cubicBezTo>
                  <a:pt x="8046" y="3501"/>
                  <a:pt x="8168" y="3316"/>
                  <a:pt x="8242" y="3112"/>
                </a:cubicBezTo>
                <a:lnTo>
                  <a:pt x="10276" y="3112"/>
                </a:lnTo>
                <a:lnTo>
                  <a:pt x="8799" y="6437"/>
                </a:lnTo>
                <a:cubicBezTo>
                  <a:pt x="8771" y="6492"/>
                  <a:pt x="8758" y="6554"/>
                  <a:pt x="8760" y="6614"/>
                </a:cubicBezTo>
                <a:lnTo>
                  <a:pt x="8760" y="7053"/>
                </a:lnTo>
                <a:cubicBezTo>
                  <a:pt x="8760" y="7190"/>
                  <a:pt x="8791" y="7323"/>
                  <a:pt x="8853" y="7443"/>
                </a:cubicBezTo>
                <a:lnTo>
                  <a:pt x="9288" y="8320"/>
                </a:lnTo>
                <a:cubicBezTo>
                  <a:pt x="9438" y="8616"/>
                  <a:pt x="9743" y="8804"/>
                  <a:pt x="10073" y="8804"/>
                </a:cubicBezTo>
                <a:lnTo>
                  <a:pt x="12701" y="8804"/>
                </a:lnTo>
                <a:cubicBezTo>
                  <a:pt x="13033" y="8804"/>
                  <a:pt x="13337" y="8616"/>
                  <a:pt x="13484" y="8320"/>
                </a:cubicBezTo>
                <a:lnTo>
                  <a:pt x="13923" y="7443"/>
                </a:lnTo>
                <a:cubicBezTo>
                  <a:pt x="13983" y="7323"/>
                  <a:pt x="14016" y="7190"/>
                  <a:pt x="14016" y="7053"/>
                </a:cubicBezTo>
                <a:lnTo>
                  <a:pt x="14016" y="6614"/>
                </a:lnTo>
                <a:cubicBezTo>
                  <a:pt x="14016" y="6554"/>
                  <a:pt x="14003" y="6492"/>
                  <a:pt x="13978" y="6437"/>
                </a:cubicBezTo>
                <a:lnTo>
                  <a:pt x="12226" y="2495"/>
                </a:lnTo>
                <a:cubicBezTo>
                  <a:pt x="12155" y="2336"/>
                  <a:pt x="11998" y="2235"/>
                  <a:pt x="11824" y="2235"/>
                </a:cubicBezTo>
                <a:lnTo>
                  <a:pt x="8242" y="2235"/>
                </a:lnTo>
                <a:cubicBezTo>
                  <a:pt x="8168" y="2029"/>
                  <a:pt x="8044" y="1844"/>
                  <a:pt x="7884" y="1700"/>
                </a:cubicBezTo>
                <a:lnTo>
                  <a:pt x="7884" y="922"/>
                </a:lnTo>
                <a:cubicBezTo>
                  <a:pt x="7909" y="420"/>
                  <a:pt x="7509" y="0"/>
                  <a:pt x="7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数据收集与处理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9275" y="4271010"/>
            <a:ext cx="8594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fontAlgn="auto" latinLnBrk="1" hangingPunct="1"/>
            <a:r>
              <a:rPr lang="zh-CN" altLang="en-US" sz="1000">
                <a:hlinkClick r:id="rId4" action="ppaction://hlinkfile"/>
              </a:rPr>
              <a:t>https://figshare.com/articles/dataset/_b_A_dataset_on_the_spatiotemporal_distributions_of_street_and_neighborhood_crime_in_China_b_/28106939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3105" y="1203325"/>
            <a:ext cx="4592955" cy="331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</a:rPr>
              <a:t>数据来源</a:t>
            </a:r>
          </a:p>
          <a:p>
            <a:pPr marL="342900" indent="-342900" algn="just" eaLnBrk="1" fontAlgn="auto" latinLnBrk="1" hangingPunct="1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标准数据集（LA和Chicago）：使用CrimeForecaster原论文公开提供的两个标准犯罪数据集，进行原始模型和优化模型之间的性能对比验证；</a:t>
            </a:r>
          </a:p>
          <a:p>
            <a:pPr marL="342900" indent="-342900" algn="just" eaLnBrk="1" fontAlgn="auto" latinLnBrk="1" hangingPunct="1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上海市真实犯罪数据集： 为进一步检验模型在实际应用场景的泛化能力，我们基于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Nature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公开的中国犯罪信息数据集（约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100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万条）整理了上海市16个行政区的真实犯罪数据（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30222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条）。 </a:t>
            </a:r>
          </a:p>
        </p:txBody>
      </p:sp>
      <p:sp>
        <p:nvSpPr>
          <p:cNvPr id="8" name="矩形 7"/>
          <p:cNvSpPr/>
          <p:nvPr/>
        </p:nvSpPr>
        <p:spPr>
          <a:xfrm>
            <a:off x="8002270" y="2760345"/>
            <a:ext cx="817880" cy="387350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LA&amp;Chicago_cri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089660"/>
            <a:ext cx="3380740" cy="11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crime_visualiz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45" y="2522855"/>
            <a:ext cx="3367405" cy="1288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数据收集与处理</a:t>
            </a:r>
          </a:p>
        </p:txBody>
      </p:sp>
      <p:sp>
        <p:nvSpPr>
          <p:cNvPr id="5" name="矩形 4"/>
          <p:cNvSpPr/>
          <p:nvPr/>
        </p:nvSpPr>
        <p:spPr>
          <a:xfrm>
            <a:off x="7812405" y="2427605"/>
            <a:ext cx="1007745" cy="1151890"/>
          </a:xfrm>
          <a:prstGeom prst="rect">
            <a:avLst/>
          </a:prstGeom>
          <a:solidFill>
            <a:srgbClr val="F6F1E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r="9014"/>
          <a:stretch>
            <a:fillRect/>
          </a:stretch>
        </p:blipFill>
        <p:spPr>
          <a:xfrm>
            <a:off x="4772046" y="2463868"/>
            <a:ext cx="3552337" cy="2360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数据收集与处理 - visual selection"/>
          <p:cNvPicPr>
            <a:picLocks noChangeAspect="1"/>
          </p:cNvPicPr>
          <p:nvPr/>
        </p:nvPicPr>
        <p:blipFill>
          <a:blip r:embed="rId5"/>
          <a:srcRect t="13029" b="4037"/>
          <a:stretch>
            <a:fillRect/>
          </a:stretch>
        </p:blipFill>
        <p:spPr>
          <a:xfrm>
            <a:off x="381120" y="965500"/>
            <a:ext cx="3990835" cy="40869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05495" y="2218758"/>
            <a:ext cx="2885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4.1.1 </a:t>
            </a:r>
            <a:r>
              <a:rPr lang="zh-CN" altLang="en-US" sz="1000" dirty="0"/>
              <a:t>时间趋势折线图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05495" y="4898390"/>
            <a:ext cx="2885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4.1.2 </a:t>
            </a:r>
            <a:r>
              <a:rPr lang="zh-CN" altLang="en-US" sz="1000" dirty="0"/>
              <a:t>空间分布热力图</a:t>
            </a:r>
          </a:p>
        </p:txBody>
      </p:sp>
      <p:pic>
        <p:nvPicPr>
          <p:cNvPr id="9" name="图片 8" descr="line_monthl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52719"/>
            <a:ext cx="3952435" cy="1977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上海市数据集自回归图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" y="1181100"/>
            <a:ext cx="7537450" cy="33978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82030" y="228602"/>
            <a:ext cx="571505" cy="114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680" y="63499"/>
            <a:ext cx="1299855" cy="5099604"/>
          </a:xfrm>
          <a:prstGeom prst="rect">
            <a:avLst/>
          </a:prstGeom>
        </p:spPr>
      </p:pic>
      <p:pic>
        <p:nvPicPr>
          <p:cNvPr id="11" name="图片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0" y="3390671"/>
            <a:ext cx="2400000" cy="168571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架构与细节</a:t>
            </a:r>
            <a:endParaRPr lang="en-US" altLang="zh-CN" dirty="0"/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85" y="1379220"/>
            <a:ext cx="2671445" cy="3362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465" y="1379220"/>
            <a:ext cx="2705100" cy="3362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本框 26"/>
          <p:cNvSpPr txBox="1"/>
          <p:nvPr/>
        </p:nvSpPr>
        <p:spPr>
          <a:xfrm>
            <a:off x="681536" y="940756"/>
            <a:ext cx="2078101" cy="426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Block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 Inception V1</a:t>
            </a:r>
            <a:endParaRPr lang="en-US" altLang="zh-CN" sz="1200" dirty="0">
              <a:solidFill>
                <a:srgbClr val="535027"/>
              </a:solidFill>
              <a:latin typeface="+mn-ea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22129" y="953156"/>
            <a:ext cx="2078101" cy="426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Block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 Inception V2</a:t>
            </a:r>
            <a:endParaRPr lang="en-US" altLang="zh-CN" sz="1200" dirty="0">
              <a:solidFill>
                <a:srgbClr val="535027"/>
              </a:solidFill>
              <a:latin typeface="+mn-ea"/>
              <a:ea typeface="+mn-ea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BA3CE28E-E17E-1B1B-C0E9-173DB0484E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4365" y="55223"/>
            <a:ext cx="2282865" cy="5021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架构与细节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3225" y="1085850"/>
            <a:ext cx="7785099" cy="30966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</a:rPr>
              <a:t>训练问题：</a:t>
            </a:r>
            <a:endParaRPr lang="en-US" altLang="zh-CN" b="1" dirty="0">
              <a:latin typeface="华文中宋" panose="02010600040101010101" charset="-122"/>
              <a:ea typeface="华文中宋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</a:rPr>
              <a:t>NaN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验证损失值：与批量大小（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batch size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）设置过大以及维度裁剪不匹配相关；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调整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batch size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： 将训练与验证集的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batch size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减小为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8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；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修正维度匹配问题： 在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evaluate()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函数中增加对预测值与标签长度的裁剪逻辑，确保计算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F1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指标时维度匹配。 </a:t>
            </a:r>
            <a:endParaRPr lang="en-US" altLang="zh-CN" sz="1200" dirty="0">
              <a:solidFill>
                <a:srgbClr val="535027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</a:rPr>
              <a:t>训练策略：</a:t>
            </a:r>
            <a:endParaRPr lang="en-US" altLang="zh-CN" b="1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输入与预测窗口： 输入历史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7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天数据序列，预测未来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1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天的犯罪类型分布（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horizon=1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）；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优化策略： 采用</a:t>
            </a:r>
            <a:r>
              <a:rPr lang="en-US" altLang="zh-CN" sz="1200" dirty="0" err="1">
                <a:solidFill>
                  <a:srgbClr val="535027"/>
                </a:solidFill>
                <a:latin typeface="+mn-ea"/>
                <a:ea typeface="+mn-ea"/>
              </a:rPr>
              <a:t>AMSGrad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优化器，初始学习率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0.01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，配合学习率衰减机制；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损失函数优化： 为缓解犯罪类型数据的不平衡性，设计自动计算的类别权重，并加入到交叉熵损失函数中；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防止过拟合策略： 设置最大迭代次数为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100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个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epochs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，并采用早停策略（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early stopping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），耐心值（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patience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）为</a:t>
            </a:r>
            <a:r>
              <a:rPr lang="en-US" altLang="zh-CN" sz="1200" dirty="0">
                <a:solidFill>
                  <a:srgbClr val="535027"/>
                </a:solidFill>
                <a:latin typeface="+mn-ea"/>
                <a:ea typeface="+mn-ea"/>
              </a:rPr>
              <a:t>50</a:t>
            </a:r>
            <a:r>
              <a:rPr lang="zh-CN" altLang="en-US" sz="1200" dirty="0">
                <a:solidFill>
                  <a:srgbClr val="535027"/>
                </a:solidFill>
                <a:latin typeface="+mn-ea"/>
                <a:ea typeface="+mn-ea"/>
              </a:rPr>
              <a:t>。</a:t>
            </a:r>
            <a:endParaRPr lang="en-US" altLang="zh-CN" sz="1200" dirty="0">
              <a:solidFill>
                <a:srgbClr val="535027"/>
              </a:solidFill>
              <a:latin typeface="+mn-ea"/>
              <a:ea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>
            <p:custDataLst>
              <p:tags r:id="rId2"/>
            </p:custDataLst>
          </p:nvPr>
        </p:nvSpPr>
        <p:spPr>
          <a:xfrm>
            <a:off x="1450274" y="0"/>
            <a:ext cx="917513" cy="3850395"/>
          </a:xfrm>
          <a:prstGeom prst="parallelogram">
            <a:avLst>
              <a:gd name="adj" fmla="val 6214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平行四边形 6"/>
          <p:cNvSpPr/>
          <p:nvPr>
            <p:custDataLst>
              <p:tags r:id="rId3"/>
            </p:custDataLst>
          </p:nvPr>
        </p:nvSpPr>
        <p:spPr>
          <a:xfrm>
            <a:off x="2160144" y="1293105"/>
            <a:ext cx="917513" cy="3850395"/>
          </a:xfrm>
          <a:prstGeom prst="parallelogram">
            <a:avLst>
              <a:gd name="adj" fmla="val 6214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平行四边形 4"/>
          <p:cNvSpPr/>
          <p:nvPr>
            <p:custDataLst>
              <p:tags r:id="rId4"/>
            </p:custDataLst>
          </p:nvPr>
        </p:nvSpPr>
        <p:spPr>
          <a:xfrm>
            <a:off x="1123719" y="1941211"/>
            <a:ext cx="2280492" cy="1306011"/>
          </a:xfrm>
          <a:prstGeom prst="parallelogram">
            <a:avLst>
              <a:gd name="adj" fmla="val 1993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61"/>
          <p:cNvSpPr txBox="1"/>
          <p:nvPr>
            <p:custDataLst>
              <p:tags r:id="rId5"/>
            </p:custDataLst>
          </p:nvPr>
        </p:nvSpPr>
        <p:spPr>
          <a:xfrm>
            <a:off x="1520685" y="2066925"/>
            <a:ext cx="1486560" cy="71747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目录</a:t>
            </a:r>
          </a:p>
        </p:txBody>
      </p:sp>
      <p:sp>
        <p:nvSpPr>
          <p:cNvPr id="8" name="文本框 60"/>
          <p:cNvSpPr txBox="1"/>
          <p:nvPr>
            <p:custDataLst>
              <p:tags r:id="rId6"/>
            </p:custDataLst>
          </p:nvPr>
        </p:nvSpPr>
        <p:spPr>
          <a:xfrm>
            <a:off x="1520685" y="2784396"/>
            <a:ext cx="1486560" cy="33504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350" b="1" spc="15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12" name="平行四边形 11"/>
          <p:cNvSpPr/>
          <p:nvPr>
            <p:custDataLst>
              <p:tags r:id="rId7"/>
            </p:custDataLst>
          </p:nvPr>
        </p:nvSpPr>
        <p:spPr>
          <a:xfrm>
            <a:off x="4594203" y="673658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8"/>
            </p:custDataLst>
          </p:nvPr>
        </p:nvSpPr>
        <p:spPr>
          <a:xfrm>
            <a:off x="5359424" y="605278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3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</a:p>
        </p:txBody>
      </p:sp>
      <p:sp>
        <p:nvSpPr>
          <p:cNvPr id="11" name="文本框 58"/>
          <p:cNvSpPr txBox="1"/>
          <p:nvPr>
            <p:custDataLst>
              <p:tags r:id="rId9"/>
            </p:custDataLst>
          </p:nvPr>
        </p:nvSpPr>
        <p:spPr>
          <a:xfrm>
            <a:off x="4744966" y="673658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</a:p>
        </p:txBody>
      </p:sp>
      <p:sp>
        <p:nvSpPr>
          <p:cNvPr id="15" name="平行四边形 14"/>
          <p:cNvSpPr/>
          <p:nvPr>
            <p:custDataLst>
              <p:tags r:id="rId10"/>
            </p:custDataLst>
          </p:nvPr>
        </p:nvSpPr>
        <p:spPr>
          <a:xfrm>
            <a:off x="4443574" y="1349658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61"/>
          <p:cNvSpPr txBox="1"/>
          <p:nvPr>
            <p:custDataLst>
              <p:tags r:id="rId11"/>
            </p:custDataLst>
          </p:nvPr>
        </p:nvSpPr>
        <p:spPr>
          <a:xfrm>
            <a:off x="5208794" y="1281278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3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问题定义</a:t>
            </a:r>
          </a:p>
        </p:txBody>
      </p:sp>
      <p:sp>
        <p:nvSpPr>
          <p:cNvPr id="17" name="文本框 58"/>
          <p:cNvSpPr txBox="1"/>
          <p:nvPr>
            <p:custDataLst>
              <p:tags r:id="rId12"/>
            </p:custDataLst>
          </p:nvPr>
        </p:nvSpPr>
        <p:spPr>
          <a:xfrm>
            <a:off x="4594337" y="1349658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</a:p>
        </p:txBody>
      </p:sp>
      <p:sp>
        <p:nvSpPr>
          <p:cNvPr id="19" name="平行四边形 18"/>
          <p:cNvSpPr/>
          <p:nvPr>
            <p:custDataLst>
              <p:tags r:id="rId13"/>
            </p:custDataLst>
          </p:nvPr>
        </p:nvSpPr>
        <p:spPr>
          <a:xfrm>
            <a:off x="4292945" y="2025659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61"/>
          <p:cNvSpPr txBox="1"/>
          <p:nvPr>
            <p:custDataLst>
              <p:tags r:id="rId14"/>
            </p:custDataLst>
          </p:nvPr>
        </p:nvSpPr>
        <p:spPr>
          <a:xfrm>
            <a:off x="5058165" y="1957279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300" b="1" spc="200">
                <a:latin typeface="Arial" panose="020B0604020202020204" pitchFamily="34" charset="0"/>
                <a:ea typeface="微软雅黑" panose="020B0503020204020204" charset="-122"/>
              </a:rPr>
              <a:t>系统架构与算法框架</a:t>
            </a:r>
            <a:endParaRPr lang="zh-CN" altLang="en-US" sz="2300" b="1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58"/>
          <p:cNvSpPr txBox="1"/>
          <p:nvPr>
            <p:custDataLst>
              <p:tags r:id="rId15"/>
            </p:custDataLst>
          </p:nvPr>
        </p:nvSpPr>
        <p:spPr>
          <a:xfrm>
            <a:off x="4443707" y="2025659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</a:p>
        </p:txBody>
      </p:sp>
      <p:sp>
        <p:nvSpPr>
          <p:cNvPr id="23" name="平行四边形 22"/>
          <p:cNvSpPr/>
          <p:nvPr>
            <p:custDataLst>
              <p:tags r:id="rId16"/>
            </p:custDataLst>
          </p:nvPr>
        </p:nvSpPr>
        <p:spPr>
          <a:xfrm>
            <a:off x="4142315" y="2701659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61"/>
          <p:cNvSpPr txBox="1"/>
          <p:nvPr>
            <p:custDataLst>
              <p:tags r:id="rId17"/>
            </p:custDataLst>
          </p:nvPr>
        </p:nvSpPr>
        <p:spPr>
          <a:xfrm>
            <a:off x="4907536" y="2633279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300" b="1" spc="200">
                <a:latin typeface="Arial" panose="020B0604020202020204" pitchFamily="34" charset="0"/>
                <a:ea typeface="微软雅黑" panose="020B0503020204020204" charset="-122"/>
              </a:rPr>
              <a:t>实验设置</a:t>
            </a:r>
          </a:p>
        </p:txBody>
      </p:sp>
      <p:sp>
        <p:nvSpPr>
          <p:cNvPr id="25" name="文本框 58"/>
          <p:cNvSpPr txBox="1"/>
          <p:nvPr>
            <p:custDataLst>
              <p:tags r:id="rId18"/>
            </p:custDataLst>
          </p:nvPr>
        </p:nvSpPr>
        <p:spPr>
          <a:xfrm>
            <a:off x="4293078" y="2701659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04</a:t>
            </a:r>
          </a:p>
        </p:txBody>
      </p:sp>
      <p:sp>
        <p:nvSpPr>
          <p:cNvPr id="27" name="平行四边形 26"/>
          <p:cNvSpPr/>
          <p:nvPr>
            <p:custDataLst>
              <p:tags r:id="rId19"/>
            </p:custDataLst>
          </p:nvPr>
        </p:nvSpPr>
        <p:spPr>
          <a:xfrm>
            <a:off x="3991686" y="3377660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61"/>
          <p:cNvSpPr txBox="1"/>
          <p:nvPr>
            <p:custDataLst>
              <p:tags r:id="rId20"/>
            </p:custDataLst>
          </p:nvPr>
        </p:nvSpPr>
        <p:spPr>
          <a:xfrm>
            <a:off x="4756907" y="3309280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</a:pPr>
            <a:r>
              <a:rPr lang="zh-CN" altLang="en-US" sz="2300" b="1" spc="200" dirty="0">
                <a:latin typeface="Arial" panose="020B0604020202020204" pitchFamily="34" charset="0"/>
                <a:ea typeface="微软雅黑" panose="020B0503020204020204" charset="-122"/>
              </a:rPr>
              <a:t>结果分析</a:t>
            </a:r>
          </a:p>
        </p:txBody>
      </p:sp>
      <p:sp>
        <p:nvSpPr>
          <p:cNvPr id="29" name="文本框 58"/>
          <p:cNvSpPr txBox="1"/>
          <p:nvPr>
            <p:custDataLst>
              <p:tags r:id="rId21"/>
            </p:custDataLst>
          </p:nvPr>
        </p:nvSpPr>
        <p:spPr>
          <a:xfrm>
            <a:off x="4142449" y="3377660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05</a:t>
            </a:r>
          </a:p>
        </p:txBody>
      </p:sp>
      <p:sp>
        <p:nvSpPr>
          <p:cNvPr id="31" name="平行四边形 30"/>
          <p:cNvSpPr/>
          <p:nvPr>
            <p:custDataLst>
              <p:tags r:id="rId22"/>
            </p:custDataLst>
          </p:nvPr>
        </p:nvSpPr>
        <p:spPr>
          <a:xfrm>
            <a:off x="3841057" y="4053659"/>
            <a:ext cx="702326" cy="416183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61"/>
          <p:cNvSpPr txBox="1"/>
          <p:nvPr>
            <p:custDataLst>
              <p:tags r:id="rId23"/>
            </p:custDataLst>
          </p:nvPr>
        </p:nvSpPr>
        <p:spPr>
          <a:xfrm>
            <a:off x="4606277" y="3985280"/>
            <a:ext cx="3098493" cy="55294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300" b="1" spc="200">
                <a:latin typeface="Arial" panose="020B0604020202020204" pitchFamily="34" charset="0"/>
                <a:ea typeface="微软雅黑" panose="020B0503020204020204" charset="-122"/>
              </a:rPr>
              <a:t>成员贡献</a:t>
            </a:r>
          </a:p>
        </p:txBody>
      </p:sp>
      <p:sp>
        <p:nvSpPr>
          <p:cNvPr id="33" name="文本框 58"/>
          <p:cNvSpPr txBox="1"/>
          <p:nvPr>
            <p:custDataLst>
              <p:tags r:id="rId24"/>
            </p:custDataLst>
          </p:nvPr>
        </p:nvSpPr>
        <p:spPr>
          <a:xfrm>
            <a:off x="3991820" y="4053659"/>
            <a:ext cx="400801" cy="41618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评价指标</a:t>
            </a:r>
          </a:p>
        </p:txBody>
      </p:sp>
      <p:cxnSp>
        <p:nvCxnSpPr>
          <p:cNvPr id="91" name="Google Shape;540;p20"/>
          <p:cNvCxnSpPr/>
          <p:nvPr/>
        </p:nvCxnSpPr>
        <p:spPr>
          <a:xfrm flipV="1">
            <a:off x="4954876" y="3239693"/>
            <a:ext cx="440578" cy="4399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542;p20"/>
          <p:cNvCxnSpPr/>
          <p:nvPr/>
        </p:nvCxnSpPr>
        <p:spPr>
          <a:xfrm>
            <a:off x="4954865" y="3669612"/>
            <a:ext cx="440600" cy="4332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" name="Google Shape;544;p20"/>
          <p:cNvGrpSpPr/>
          <p:nvPr/>
        </p:nvGrpSpPr>
        <p:grpSpPr>
          <a:xfrm>
            <a:off x="405212" y="721430"/>
            <a:ext cx="2241300" cy="2893500"/>
            <a:chOff x="719100" y="1452950"/>
            <a:chExt cx="2241300" cy="2893500"/>
          </a:xfrm>
        </p:grpSpPr>
        <p:sp>
          <p:nvSpPr>
            <p:cNvPr id="94" name="Google Shape;526;p20"/>
            <p:cNvSpPr/>
            <p:nvPr/>
          </p:nvSpPr>
          <p:spPr>
            <a:xfrm>
              <a:off x="719100" y="1452950"/>
              <a:ext cx="2241300" cy="28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45;p20"/>
            <p:cNvSpPr txBox="1"/>
            <p:nvPr/>
          </p:nvSpPr>
          <p:spPr>
            <a:xfrm>
              <a:off x="975725" y="3119294"/>
              <a:ext cx="1810500" cy="7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dk1"/>
                  </a:solidFill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在</a:t>
              </a:r>
              <a:r>
                <a:rPr lang="zh-CN" altLang="en-US" b="1" dirty="0">
                  <a:solidFill>
                    <a:srgbClr val="726E36"/>
                  </a:solidFill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类别分布不均衡</a:t>
              </a:r>
              <a:r>
                <a:rPr lang="zh-CN" altLang="en-US" sz="1200" dirty="0"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的</a:t>
              </a:r>
              <a:r>
                <a:rPr lang="zh-CN" altLang="en-US" sz="1200" dirty="0">
                  <a:solidFill>
                    <a:schemeClr val="dk1"/>
                  </a:solidFill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问题中需要选择合适的评估指标</a:t>
              </a:r>
              <a:endParaRPr sz="1200" dirty="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98" name="Google Shape;527;p20"/>
          <p:cNvSpPr/>
          <p:nvPr/>
        </p:nvSpPr>
        <p:spPr>
          <a:xfrm>
            <a:off x="3040721" y="1533962"/>
            <a:ext cx="1837137" cy="43996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dk1"/>
                </a:solidFill>
                <a:latin typeface="+mn-ea"/>
                <a:ea typeface="+mn-ea"/>
                <a:cs typeface="Dela Gothic One" panose="00000500000000000000" charset="-128"/>
                <a:sym typeface="Dela Gothic One" panose="00000500000000000000" charset="-128"/>
              </a:rPr>
              <a:t>F1-score </a:t>
            </a:r>
            <a:r>
              <a:rPr lang="zh-CN" altLang="en-US" sz="1600" dirty="0">
                <a:solidFill>
                  <a:schemeClr val="dk1"/>
                </a:solidFill>
                <a:latin typeface="+mn-ea"/>
                <a:ea typeface="+mn-ea"/>
                <a:cs typeface="Dela Gothic One" panose="00000500000000000000" charset="-128"/>
                <a:sym typeface="Dela Gothic One" panose="00000500000000000000" charset="-128"/>
              </a:rPr>
              <a:t>统计</a:t>
            </a:r>
            <a:endParaRPr sz="1600" dirty="0">
              <a:solidFill>
                <a:schemeClr val="dk1"/>
              </a:solidFill>
              <a:latin typeface="+mn-ea"/>
              <a:ea typeface="+mn-ea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9" name="Google Shape;533;p20"/>
          <p:cNvSpPr/>
          <p:nvPr/>
        </p:nvSpPr>
        <p:spPr>
          <a:xfrm>
            <a:off x="5395465" y="1050128"/>
            <a:ext cx="3384468" cy="83195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Lato" panose="020F0502020204030203"/>
              </a:rPr>
              <a:t>Macro-F1</a:t>
            </a:r>
            <a:r>
              <a:rPr lang="zh-CN" altLang="en-US" dirty="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强调对所有类别的平等关注，反映模型对少数类（如稀有犯罪类型）预测效果</a:t>
            </a:r>
            <a:endParaRPr dirty="0">
              <a:solidFill>
                <a:schemeClr val="dk1"/>
              </a:solidFill>
              <a:latin typeface="+mn-ea"/>
              <a:ea typeface="+mn-ea"/>
              <a:cs typeface="Lato" panose="020F0502020204030203"/>
              <a:sym typeface="Lato" panose="020F0502020204030203"/>
            </a:endParaRPr>
          </a:p>
        </p:txBody>
      </p:sp>
      <p:sp>
        <p:nvSpPr>
          <p:cNvPr id="100" name="Google Shape;535;p20"/>
          <p:cNvSpPr/>
          <p:nvPr/>
        </p:nvSpPr>
        <p:spPr>
          <a:xfrm>
            <a:off x="5395454" y="1973353"/>
            <a:ext cx="3291346" cy="6783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zh-CN"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Lato" panose="020F0502020204030203"/>
              </a:rPr>
              <a:t>Micro-F1</a:t>
            </a:r>
            <a:r>
              <a:rPr lang="zh-CN" altLang="en-US" dirty="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体现整体分类性能，反映模型的总体准确性</a:t>
            </a:r>
            <a:endParaRPr dirty="0">
              <a:solidFill>
                <a:schemeClr val="dk1"/>
              </a:solidFill>
              <a:latin typeface="+mn-ea"/>
              <a:ea typeface="+mn-ea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105" name="Google Shape;549;p20"/>
          <p:cNvGrpSpPr/>
          <p:nvPr/>
        </p:nvGrpSpPr>
        <p:grpSpPr>
          <a:xfrm>
            <a:off x="3097043" y="2997509"/>
            <a:ext cx="5551657" cy="1680324"/>
            <a:chOff x="3400189" y="3126718"/>
            <a:chExt cx="5551657" cy="1680324"/>
          </a:xfrm>
        </p:grpSpPr>
        <p:sp>
          <p:nvSpPr>
            <p:cNvPr id="106" name="Google Shape;531;p20"/>
            <p:cNvSpPr/>
            <p:nvPr/>
          </p:nvSpPr>
          <p:spPr>
            <a:xfrm>
              <a:off x="3400189" y="3634575"/>
              <a:ext cx="1780815" cy="516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dirty="0">
                  <a:solidFill>
                    <a:schemeClr val="dk1"/>
                  </a:solidFill>
                  <a:latin typeface="华文中宋" panose="02010600040101010101" charset="-122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rPr>
                <a:t>控制误报数量</a:t>
              </a:r>
              <a:endParaRPr sz="1600" dirty="0">
                <a:solidFill>
                  <a:schemeClr val="dk1"/>
                </a:solidFill>
                <a:latin typeface="华文中宋" panose="02010600040101010101" charset="-122"/>
                <a:ea typeface="华文中宋" panose="02010600040101010101" charset="-122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  <p:sp>
          <p:nvSpPr>
            <p:cNvPr id="107" name="Google Shape;541;p20"/>
            <p:cNvSpPr/>
            <p:nvPr/>
          </p:nvSpPr>
          <p:spPr>
            <a:xfrm>
              <a:off x="5762772" y="3126718"/>
              <a:ext cx="3122403" cy="366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altLang="zh-CN" b="1" dirty="0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Lato" panose="020F0502020204030203"/>
                </a:rPr>
                <a:t>Precision</a:t>
              </a:r>
              <a:r>
                <a:rPr lang="zh-CN" altLang="en-US" dirty="0">
                  <a:solidFill>
                    <a:schemeClr val="dk1"/>
                  </a:solidFill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：</a:t>
              </a:r>
              <a:r>
                <a:rPr lang="zh-CN" altLang="en-US" dirty="0">
                  <a:latin typeface="+mn-ea"/>
                  <a:ea typeface="+mn-ea"/>
                </a:rPr>
                <a:t>用于衡量误报的比例</a:t>
              </a:r>
              <a:endParaRPr dirty="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08" name="Google Shape;543;p20"/>
            <p:cNvSpPr/>
            <p:nvPr/>
          </p:nvSpPr>
          <p:spPr>
            <a:xfrm>
              <a:off x="5775617" y="4038468"/>
              <a:ext cx="3176229" cy="76857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Lato" panose="020F0502020204030203"/>
                </a:rPr>
                <a:t>Recall</a:t>
              </a:r>
              <a:r>
                <a:rPr lang="zh-CN" altLang="en-US" dirty="0">
                  <a:solidFill>
                    <a:schemeClr val="dk1"/>
                  </a:solidFill>
                  <a:latin typeface="+mn-ea"/>
                  <a:ea typeface="+mn-ea"/>
                  <a:cs typeface="Lato" panose="020F0502020204030203"/>
                  <a:sym typeface="Lato" panose="020F0502020204030203"/>
                </a:rPr>
                <a:t>：强调漏报问题，适用于遗漏重要类别会带来高风险的场景。</a:t>
              </a:r>
              <a:endParaRPr dirty="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109" name="Google Shape;550;p20"/>
          <p:cNvSpPr/>
          <p:nvPr/>
        </p:nvSpPr>
        <p:spPr>
          <a:xfrm>
            <a:off x="1387960" y="1920488"/>
            <a:ext cx="358459" cy="359636"/>
          </a:xfrm>
          <a:custGeom>
            <a:avLst/>
            <a:gdLst/>
            <a:ahLst/>
            <a:cxnLst/>
            <a:rect l="l" t="t" r="r" b="b"/>
            <a:pathLst>
              <a:path w="14016" h="14062" extrusionOk="0">
                <a:moveTo>
                  <a:pt x="7005" y="2234"/>
                </a:moveTo>
                <a:cubicBezTo>
                  <a:pt x="7231" y="2234"/>
                  <a:pt x="7447" y="2409"/>
                  <a:pt x="7447" y="2674"/>
                </a:cubicBezTo>
                <a:cubicBezTo>
                  <a:pt x="7447" y="2915"/>
                  <a:pt x="7250" y="3112"/>
                  <a:pt x="7009" y="3112"/>
                </a:cubicBezTo>
                <a:cubicBezTo>
                  <a:pt x="6618" y="3112"/>
                  <a:pt x="6423" y="2639"/>
                  <a:pt x="6698" y="2363"/>
                </a:cubicBezTo>
                <a:cubicBezTo>
                  <a:pt x="6788" y="2274"/>
                  <a:pt x="6897" y="2234"/>
                  <a:pt x="7005" y="2234"/>
                </a:cubicBezTo>
                <a:close/>
                <a:moveTo>
                  <a:pt x="2781" y="3112"/>
                </a:moveTo>
                <a:lnTo>
                  <a:pt x="4144" y="6176"/>
                </a:lnTo>
                <a:lnTo>
                  <a:pt x="1112" y="6176"/>
                </a:lnTo>
                <a:lnTo>
                  <a:pt x="2475" y="3112"/>
                </a:lnTo>
                <a:close/>
                <a:moveTo>
                  <a:pt x="11541" y="3112"/>
                </a:moveTo>
                <a:lnTo>
                  <a:pt x="12902" y="6176"/>
                </a:lnTo>
                <a:lnTo>
                  <a:pt x="9870" y="6176"/>
                </a:lnTo>
                <a:lnTo>
                  <a:pt x="11235" y="3112"/>
                </a:lnTo>
                <a:close/>
                <a:moveTo>
                  <a:pt x="7007" y="0"/>
                </a:moveTo>
                <a:cubicBezTo>
                  <a:pt x="6505" y="0"/>
                  <a:pt x="6107" y="420"/>
                  <a:pt x="6132" y="922"/>
                </a:cubicBezTo>
                <a:lnTo>
                  <a:pt x="6132" y="1700"/>
                </a:lnTo>
                <a:cubicBezTo>
                  <a:pt x="5972" y="1846"/>
                  <a:pt x="5847" y="2031"/>
                  <a:pt x="5774" y="2235"/>
                </a:cubicBezTo>
                <a:lnTo>
                  <a:pt x="2190" y="2235"/>
                </a:lnTo>
                <a:cubicBezTo>
                  <a:pt x="2016" y="2235"/>
                  <a:pt x="1861" y="2338"/>
                  <a:pt x="1790" y="2495"/>
                </a:cubicBezTo>
                <a:lnTo>
                  <a:pt x="37" y="6437"/>
                </a:lnTo>
                <a:cubicBezTo>
                  <a:pt x="13" y="6494"/>
                  <a:pt x="0" y="6554"/>
                  <a:pt x="0" y="6614"/>
                </a:cubicBezTo>
                <a:lnTo>
                  <a:pt x="0" y="7053"/>
                </a:lnTo>
                <a:cubicBezTo>
                  <a:pt x="0" y="7188"/>
                  <a:pt x="31" y="7323"/>
                  <a:pt x="91" y="7443"/>
                </a:cubicBezTo>
                <a:lnTo>
                  <a:pt x="530" y="8320"/>
                </a:lnTo>
                <a:cubicBezTo>
                  <a:pt x="679" y="8616"/>
                  <a:pt x="981" y="8804"/>
                  <a:pt x="1313" y="8804"/>
                </a:cubicBezTo>
                <a:lnTo>
                  <a:pt x="3943" y="8804"/>
                </a:lnTo>
                <a:cubicBezTo>
                  <a:pt x="4275" y="8804"/>
                  <a:pt x="4576" y="8616"/>
                  <a:pt x="4726" y="8320"/>
                </a:cubicBezTo>
                <a:lnTo>
                  <a:pt x="5164" y="7443"/>
                </a:lnTo>
                <a:cubicBezTo>
                  <a:pt x="5225" y="7323"/>
                  <a:pt x="5256" y="7188"/>
                  <a:pt x="5256" y="7053"/>
                </a:cubicBezTo>
                <a:lnTo>
                  <a:pt x="5256" y="6614"/>
                </a:lnTo>
                <a:cubicBezTo>
                  <a:pt x="5256" y="6554"/>
                  <a:pt x="5243" y="6494"/>
                  <a:pt x="5219" y="6437"/>
                </a:cubicBezTo>
                <a:lnTo>
                  <a:pt x="3740" y="3112"/>
                </a:lnTo>
                <a:lnTo>
                  <a:pt x="5774" y="3112"/>
                </a:lnTo>
                <a:cubicBezTo>
                  <a:pt x="5847" y="3316"/>
                  <a:pt x="5970" y="3499"/>
                  <a:pt x="6132" y="3645"/>
                </a:cubicBezTo>
                <a:lnTo>
                  <a:pt x="6132" y="11508"/>
                </a:lnTo>
                <a:lnTo>
                  <a:pt x="5075" y="12566"/>
                </a:lnTo>
                <a:cubicBezTo>
                  <a:pt x="4825" y="12816"/>
                  <a:pt x="4750" y="13192"/>
                  <a:pt x="4887" y="13519"/>
                </a:cubicBezTo>
                <a:cubicBezTo>
                  <a:pt x="5022" y="13846"/>
                  <a:pt x="5340" y="14060"/>
                  <a:pt x="5694" y="14061"/>
                </a:cubicBezTo>
                <a:lnTo>
                  <a:pt x="8322" y="14061"/>
                </a:lnTo>
                <a:cubicBezTo>
                  <a:pt x="8674" y="14061"/>
                  <a:pt x="8994" y="13848"/>
                  <a:pt x="9131" y="13521"/>
                </a:cubicBezTo>
                <a:cubicBezTo>
                  <a:pt x="9266" y="13194"/>
                  <a:pt x="9191" y="12816"/>
                  <a:pt x="8943" y="12566"/>
                </a:cubicBezTo>
                <a:lnTo>
                  <a:pt x="7882" y="11508"/>
                </a:lnTo>
                <a:lnTo>
                  <a:pt x="7882" y="3645"/>
                </a:lnTo>
                <a:cubicBezTo>
                  <a:pt x="8046" y="3501"/>
                  <a:pt x="8168" y="3316"/>
                  <a:pt x="8242" y="3112"/>
                </a:cubicBezTo>
                <a:lnTo>
                  <a:pt x="10276" y="3112"/>
                </a:lnTo>
                <a:lnTo>
                  <a:pt x="8799" y="6437"/>
                </a:lnTo>
                <a:cubicBezTo>
                  <a:pt x="8771" y="6492"/>
                  <a:pt x="8758" y="6554"/>
                  <a:pt x="8760" y="6614"/>
                </a:cubicBezTo>
                <a:lnTo>
                  <a:pt x="8760" y="7053"/>
                </a:lnTo>
                <a:cubicBezTo>
                  <a:pt x="8760" y="7190"/>
                  <a:pt x="8791" y="7323"/>
                  <a:pt x="8853" y="7443"/>
                </a:cubicBezTo>
                <a:lnTo>
                  <a:pt x="9288" y="8320"/>
                </a:lnTo>
                <a:cubicBezTo>
                  <a:pt x="9438" y="8616"/>
                  <a:pt x="9743" y="8804"/>
                  <a:pt x="10073" y="8804"/>
                </a:cubicBezTo>
                <a:lnTo>
                  <a:pt x="12701" y="8804"/>
                </a:lnTo>
                <a:cubicBezTo>
                  <a:pt x="13033" y="8804"/>
                  <a:pt x="13337" y="8616"/>
                  <a:pt x="13484" y="8320"/>
                </a:cubicBezTo>
                <a:lnTo>
                  <a:pt x="13923" y="7443"/>
                </a:lnTo>
                <a:cubicBezTo>
                  <a:pt x="13983" y="7323"/>
                  <a:pt x="14016" y="7190"/>
                  <a:pt x="14016" y="7053"/>
                </a:cubicBezTo>
                <a:lnTo>
                  <a:pt x="14016" y="6614"/>
                </a:lnTo>
                <a:cubicBezTo>
                  <a:pt x="14016" y="6554"/>
                  <a:pt x="14003" y="6492"/>
                  <a:pt x="13978" y="6437"/>
                </a:cubicBezTo>
                <a:lnTo>
                  <a:pt x="12226" y="2495"/>
                </a:lnTo>
                <a:cubicBezTo>
                  <a:pt x="12155" y="2336"/>
                  <a:pt x="11998" y="2235"/>
                  <a:pt x="11824" y="2235"/>
                </a:cubicBezTo>
                <a:lnTo>
                  <a:pt x="8242" y="2235"/>
                </a:lnTo>
                <a:cubicBezTo>
                  <a:pt x="8168" y="2029"/>
                  <a:pt x="8044" y="1844"/>
                  <a:pt x="7884" y="1700"/>
                </a:cubicBezTo>
                <a:lnTo>
                  <a:pt x="7884" y="922"/>
                </a:lnTo>
                <a:cubicBezTo>
                  <a:pt x="7909" y="420"/>
                  <a:pt x="7509" y="0"/>
                  <a:pt x="70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540;p20"/>
          <p:cNvCxnSpPr/>
          <p:nvPr/>
        </p:nvCxnSpPr>
        <p:spPr>
          <a:xfrm flipV="1">
            <a:off x="4898554" y="1267302"/>
            <a:ext cx="440578" cy="4399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542;p20"/>
          <p:cNvCxnSpPr/>
          <p:nvPr/>
        </p:nvCxnSpPr>
        <p:spPr>
          <a:xfrm>
            <a:off x="4898543" y="1697221"/>
            <a:ext cx="440600" cy="4332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" name="组合 131"/>
          <p:cNvGrpSpPr/>
          <p:nvPr/>
        </p:nvGrpSpPr>
        <p:grpSpPr>
          <a:xfrm>
            <a:off x="2608169" y="1792112"/>
            <a:ext cx="439789" cy="1971404"/>
            <a:chOff x="2628865" y="1792112"/>
            <a:chExt cx="439789" cy="1971404"/>
          </a:xfrm>
        </p:grpSpPr>
        <p:cxnSp>
          <p:nvCxnSpPr>
            <p:cNvPr id="133" name="Google Shape;525;p20"/>
            <p:cNvCxnSpPr/>
            <p:nvPr/>
          </p:nvCxnSpPr>
          <p:spPr>
            <a:xfrm flipV="1">
              <a:off x="2657254" y="1792112"/>
              <a:ext cx="383467" cy="978379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530;p20"/>
            <p:cNvCxnSpPr/>
            <p:nvPr/>
          </p:nvCxnSpPr>
          <p:spPr>
            <a:xfrm>
              <a:off x="2628865" y="2770491"/>
              <a:ext cx="439789" cy="99302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参数设置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36605"/>
              </p:ext>
            </p:extLst>
          </p:nvPr>
        </p:nvGraphicFramePr>
        <p:xfrm>
          <a:off x="1139674" y="1121067"/>
          <a:ext cx="6864602" cy="3778040"/>
        </p:xfrm>
        <a:graphic>
          <a:graphicData uri="http://schemas.openxmlformats.org/drawingml/2006/table">
            <a:tbl>
              <a:tblPr firstRow="1" bandRow="1">
                <a:tableStyleId>{32C8FC89-E0ED-41D0-928B-E5C5E95CC00D}</a:tableStyleId>
              </a:tblPr>
              <a:tblGrid>
                <a:gridCol w="3432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400" b="1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参数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400" b="1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数值或描述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批量大小（</a:t>
                      </a: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batch size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）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8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（训练集与验证集）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学习率初值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0.01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，自动衰减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网络结构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DCRNN*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，</a:t>
                      </a: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2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层，每层</a:t>
                      </a: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64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个单元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优化算法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200" b="0" i="0" u="none" strike="noStrike" cap="none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AMSGrad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优化器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损失函数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加权交叉熵损失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最大迭代次数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100</a:t>
                      </a: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个</a:t>
                      </a:r>
                      <a:r>
                        <a:rPr 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epochs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早停策略</a:t>
                      </a:r>
                    </a:p>
                  </a:txBody>
                  <a:tcPr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patience = 50</a:t>
                      </a:r>
                    </a:p>
                  </a:txBody>
                  <a:tcPr marT="25400" marB="254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E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/>
                          <a:sym typeface="Arial" panose="020B0604020202020204"/>
                        </a:rPr>
                        <a:t>时序窗口</a:t>
                      </a:r>
                    </a:p>
                  </a:txBody>
                  <a:tcPr marT="90000" marB="900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时序回望步长 </a:t>
                      </a:r>
                      <a:r>
                        <a:rPr lang="en-US" altLang="zh-CN" sz="1200" b="0" i="0" u="none" strike="noStrike" cap="none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seq_len</a:t>
                      </a: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 = 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目标步长 </a:t>
                      </a:r>
                      <a:r>
                        <a:rPr lang="en-US" altLang="zh-CN" sz="1200" b="0" i="0" u="none" strike="noStrike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Arial" panose="020B0604020202020204"/>
                          <a:sym typeface="Arial" panose="020B0604020202020204"/>
                        </a:rPr>
                        <a:t>horizon = 1</a:t>
                      </a:r>
                    </a:p>
                  </a:txBody>
                  <a:tcPr marT="90000" marB="90000" anchor="ctr">
                    <a:lnL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40"/>
          <p:cNvGrpSpPr/>
          <p:nvPr/>
        </p:nvGrpSpPr>
        <p:grpSpPr>
          <a:xfrm>
            <a:off x="5488446" y="2737703"/>
            <a:ext cx="2005928" cy="739050"/>
            <a:chOff x="4781953" y="1771682"/>
            <a:chExt cx="2005928" cy="739050"/>
          </a:xfrm>
        </p:grpSpPr>
        <p:sp>
          <p:nvSpPr>
            <p:cNvPr id="1208" name="Google Shape;1208;p40"/>
            <p:cNvSpPr txBox="1"/>
            <p:nvPr/>
          </p:nvSpPr>
          <p:spPr>
            <a:xfrm>
              <a:off x="4781953" y="1983032"/>
              <a:ext cx="2005928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lnSpc>
                  <a:spcPct val="115000"/>
                </a:lnSpc>
                <a:buFont typeface="Arial" panose="020B0604020202020204"/>
                <a:buNone/>
              </a:pPr>
              <a:r>
                <a:rPr lang="en" b="1" dirty="0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Dela Gothic One"/>
                </a:rPr>
                <a:t>CrimeForecaster+</a:t>
              </a:r>
              <a:endParaRPr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Dela Gothic One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4905008" y="1771682"/>
              <a:ext cx="1512900" cy="475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STEP 3</a:t>
              </a:r>
              <a:endParaRPr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endParaRPr>
            </a:p>
          </p:txBody>
        </p:sp>
      </p:grpSp>
      <p:grpSp>
        <p:nvGrpSpPr>
          <p:cNvPr id="1211" name="Google Shape;1211;p40"/>
          <p:cNvGrpSpPr/>
          <p:nvPr/>
        </p:nvGrpSpPr>
        <p:grpSpPr>
          <a:xfrm>
            <a:off x="5606005" y="3900649"/>
            <a:ext cx="1512900" cy="765300"/>
            <a:chOff x="6911000" y="1278340"/>
            <a:chExt cx="1512900" cy="765300"/>
          </a:xfrm>
        </p:grpSpPr>
        <p:sp>
          <p:nvSpPr>
            <p:cNvPr id="1212" name="Google Shape;1212;p40"/>
            <p:cNvSpPr txBox="1"/>
            <p:nvPr/>
          </p:nvSpPr>
          <p:spPr>
            <a:xfrm>
              <a:off x="6911000" y="1515940"/>
              <a:ext cx="15129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lnSpc>
                  <a:spcPct val="115000"/>
                </a:lnSpc>
                <a:buFont typeface="Arial" panose="020B0604020202020204"/>
                <a:buNone/>
              </a:pPr>
              <a:r>
                <a:rPr lang="zh-CN" altLang="en-US" b="1" dirty="0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Dela Gothic One"/>
                </a:rPr>
                <a:t>消融实验</a:t>
              </a:r>
              <a:endParaRPr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Dela Gothic One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6911000" y="1278340"/>
              <a:ext cx="1512900" cy="475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STEP 4</a:t>
              </a:r>
              <a:endParaRPr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endParaRPr>
            </a:p>
          </p:txBody>
        </p:sp>
      </p:grpSp>
      <p:sp>
        <p:nvSpPr>
          <p:cNvPr id="4" name="标题 2">
            <a:extLst>
              <a:ext uri="{FF2B5EF4-FFF2-40B4-BE49-F238E27FC236}">
                <a16:creationId xmlns:a16="http://schemas.microsoft.com/office/drawing/2014/main" id="{0EDE5CAF-4A06-91A0-8F5B-FADA7667B2BA}"/>
              </a:ext>
            </a:extLst>
          </p:cNvPr>
          <p:cNvSpPr txBox="1">
            <a:spLocks/>
          </p:cNvSpPr>
          <p:nvPr/>
        </p:nvSpPr>
        <p:spPr>
          <a:xfrm>
            <a:off x="625301" y="430490"/>
            <a:ext cx="2027291" cy="55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charset="-122"/>
                <a:sym typeface="Dela Gothic One" panose="00000500000000000000" charset="-128"/>
              </a:rPr>
              <a:t>5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中宋" panose="02010600040101010101" charset="-122"/>
                <a:sym typeface="+mn-ea"/>
              </a:rPr>
              <a:t>结果分析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933594-0194-923F-A212-E787E074745C}"/>
              </a:ext>
            </a:extLst>
          </p:cNvPr>
          <p:cNvGrpSpPr/>
          <p:nvPr/>
        </p:nvGrpSpPr>
        <p:grpSpPr>
          <a:xfrm>
            <a:off x="5589775" y="430490"/>
            <a:ext cx="1545362" cy="671654"/>
            <a:chOff x="6429631" y="216792"/>
            <a:chExt cx="1545362" cy="671654"/>
          </a:xfrm>
        </p:grpSpPr>
        <p:sp>
          <p:nvSpPr>
            <p:cNvPr id="1202" name="Google Shape;1202;p40"/>
            <p:cNvSpPr/>
            <p:nvPr/>
          </p:nvSpPr>
          <p:spPr>
            <a:xfrm>
              <a:off x="6429631" y="216792"/>
              <a:ext cx="1545362" cy="42739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STEP 1</a:t>
              </a:r>
              <a:endParaRPr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endParaRPr>
            </a:p>
          </p:txBody>
        </p:sp>
        <p:sp>
          <p:nvSpPr>
            <p:cNvPr id="6" name="Google Shape;533;p20">
              <a:extLst>
                <a:ext uri="{FF2B5EF4-FFF2-40B4-BE49-F238E27FC236}">
                  <a16:creationId xmlns:a16="http://schemas.microsoft.com/office/drawing/2014/main" id="{8AD58B30-0B72-BD15-3EF0-6D78C91EB509}"/>
                </a:ext>
              </a:extLst>
            </p:cNvPr>
            <p:cNvSpPr/>
            <p:nvPr/>
          </p:nvSpPr>
          <p:spPr>
            <a:xfrm>
              <a:off x="6429631" y="498943"/>
              <a:ext cx="1545361" cy="38950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en-US" altLang="zh-CN" b="1" dirty="0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Lato" panose="020F0502020204030203"/>
                </a:rPr>
                <a:t>DCGRU+RNN</a:t>
              </a:r>
              <a:endParaRPr lang="zh-CN" altLang="en-US"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669EA20-3781-74BE-BDF5-A3D162FAE7F9}"/>
              </a:ext>
            </a:extLst>
          </p:cNvPr>
          <p:cNvGrpSpPr/>
          <p:nvPr/>
        </p:nvGrpSpPr>
        <p:grpSpPr>
          <a:xfrm>
            <a:off x="5589775" y="1583007"/>
            <a:ext cx="1512900" cy="730800"/>
            <a:chOff x="6429631" y="1405614"/>
            <a:chExt cx="1512900" cy="730800"/>
          </a:xfrm>
        </p:grpSpPr>
        <p:sp>
          <p:nvSpPr>
            <p:cNvPr id="1206" name="Google Shape;1206;p40"/>
            <p:cNvSpPr/>
            <p:nvPr/>
          </p:nvSpPr>
          <p:spPr>
            <a:xfrm>
              <a:off x="6429631" y="1405614"/>
              <a:ext cx="1512900" cy="475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STEP 2</a:t>
              </a:r>
              <a:endParaRPr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endParaRPr>
            </a:p>
          </p:txBody>
        </p:sp>
        <p:sp>
          <p:nvSpPr>
            <p:cNvPr id="7" name="Google Shape;533;p20">
              <a:extLst>
                <a:ext uri="{FF2B5EF4-FFF2-40B4-BE49-F238E27FC236}">
                  <a16:creationId xmlns:a16="http://schemas.microsoft.com/office/drawing/2014/main" id="{31F97BB4-CB30-954B-8B17-292AC7F29ECB}"/>
                </a:ext>
              </a:extLst>
            </p:cNvPr>
            <p:cNvSpPr/>
            <p:nvPr/>
          </p:nvSpPr>
          <p:spPr>
            <a:xfrm>
              <a:off x="6571563" y="1703344"/>
              <a:ext cx="1229035" cy="43307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b="1" dirty="0" err="1">
                  <a:solidFill>
                    <a:srgbClr val="726E36"/>
                  </a:solidFill>
                  <a:latin typeface="Noto Serif SC Black" panose="02020200000000000000" pitchFamily="18" charset="-122"/>
                  <a:ea typeface="Noto Serif SC Black" panose="02020200000000000000" pitchFamily="18" charset="-122"/>
                  <a:cs typeface="Lato" panose="020F0502020204030203"/>
                  <a:sym typeface="Lato" panose="020F0502020204030203"/>
                </a:rPr>
                <a:t>TimesNet</a:t>
              </a:r>
              <a:endParaRPr lang="zh-CN" altLang="en-US" b="1" dirty="0">
                <a:solidFill>
                  <a:srgbClr val="726E36"/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9E0741-CDD3-BFBC-566F-87D79248BB4C}"/>
              </a:ext>
            </a:extLst>
          </p:cNvPr>
          <p:cNvGrpSpPr/>
          <p:nvPr/>
        </p:nvGrpSpPr>
        <p:grpSpPr>
          <a:xfrm>
            <a:off x="1089765" y="1909321"/>
            <a:ext cx="3723961" cy="1127575"/>
            <a:chOff x="625301" y="1967358"/>
            <a:chExt cx="3723961" cy="112757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254369B-AD28-C014-55A8-1E9EA1020916}"/>
                </a:ext>
              </a:extLst>
            </p:cNvPr>
            <p:cNvGrpSpPr/>
            <p:nvPr/>
          </p:nvGrpSpPr>
          <p:grpSpPr>
            <a:xfrm>
              <a:off x="625301" y="1967358"/>
              <a:ext cx="3723961" cy="1127575"/>
              <a:chOff x="415728" y="1010035"/>
              <a:chExt cx="5070672" cy="1156297"/>
            </a:xfrm>
          </p:grpSpPr>
          <p:sp>
            <p:nvSpPr>
              <p:cNvPr id="8" name="圆角矩形 16">
                <a:extLst>
                  <a:ext uri="{FF2B5EF4-FFF2-40B4-BE49-F238E27FC236}">
                    <a16:creationId xmlns:a16="http://schemas.microsoft.com/office/drawing/2014/main" id="{6E37F05C-5172-0EF0-ED5D-8846CD864DCD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15728" y="1019913"/>
                <a:ext cx="5070672" cy="1142365"/>
              </a:xfrm>
              <a:prstGeom prst="round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1" name="Google Shape;1201;p40"/>
              <p:cNvSpPr txBox="1"/>
              <p:nvPr/>
            </p:nvSpPr>
            <p:spPr>
              <a:xfrm>
                <a:off x="478152" y="1010035"/>
                <a:ext cx="4985456" cy="1156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b="1" dirty="0"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性能对比：</a:t>
                </a:r>
                <a:endParaRPr lang="en-US" altLang="zh-CN" b="1" dirty="0">
                  <a:latin typeface="华文中宋" panose="02010600040101010101" charset="-122"/>
                  <a:ea typeface="华文中宋" panose="02010600040101010101" charset="-122"/>
                  <a:sym typeface="Lato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altLang="zh-CN" sz="1600" dirty="0">
                    <a:solidFill>
                      <a:schemeClr val="dk1"/>
                    </a:solidFill>
                    <a:latin typeface="+mn-ea"/>
                    <a:ea typeface="+mn-ea"/>
                    <a:sym typeface="Lato"/>
                  </a:rPr>
                  <a:t>    </a:t>
                </a: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使用标准数据集（</a:t>
                </a:r>
                <a:r>
                  <a:rPr lang="zh-CN" altLang="en-US" b="1" dirty="0">
                    <a:solidFill>
                      <a:srgbClr val="726E36"/>
                    </a:solidFill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芝加哥、洛杉矶</a:t>
                </a: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）与</a:t>
                </a:r>
                <a:r>
                  <a:rPr lang="zh-CN" altLang="en-US" b="1" dirty="0">
                    <a:solidFill>
                      <a:srgbClr val="726E36"/>
                    </a:solidFill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上海</a:t>
                </a: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sym typeface="Lato"/>
                  </a:rPr>
                  <a:t>数据集在不同模型上预测，进行对比验证。</a:t>
                </a:r>
                <a:endParaRPr lang="en-US" altLang="zh-CN" dirty="0">
                  <a:latin typeface="华文中宋" panose="02010600040101010101" charset="-122"/>
                  <a:ea typeface="华文中宋" panose="02010600040101010101" charset="-122"/>
                  <a:sym typeface="Lato"/>
                </a:endParaRPr>
              </a:p>
            </p:txBody>
          </p:sp>
        </p:grpSp>
        <p:sp>
          <p:nvSpPr>
            <p:cNvPr id="10" name="Google Shape;550;p20">
              <a:extLst>
                <a:ext uri="{FF2B5EF4-FFF2-40B4-BE49-F238E27FC236}">
                  <a16:creationId xmlns:a16="http://schemas.microsoft.com/office/drawing/2014/main" id="{67654BC7-AAC4-6C03-D765-D5212972BCB8}"/>
                </a:ext>
              </a:extLst>
            </p:cNvPr>
            <p:cNvSpPr/>
            <p:nvPr/>
          </p:nvSpPr>
          <p:spPr>
            <a:xfrm>
              <a:off x="1908804" y="2051226"/>
              <a:ext cx="358459" cy="359636"/>
            </a:xfrm>
            <a:custGeom>
              <a:avLst/>
              <a:gdLst/>
              <a:ahLst/>
              <a:cxnLst/>
              <a:rect l="l" t="t" r="r" b="b"/>
              <a:pathLst>
                <a:path w="14016" h="14062" extrusionOk="0">
                  <a:moveTo>
                    <a:pt x="7005" y="2234"/>
                  </a:moveTo>
                  <a:cubicBezTo>
                    <a:pt x="7231" y="2234"/>
                    <a:pt x="7447" y="2409"/>
                    <a:pt x="7447" y="2674"/>
                  </a:cubicBezTo>
                  <a:cubicBezTo>
                    <a:pt x="7447" y="2915"/>
                    <a:pt x="7250" y="3112"/>
                    <a:pt x="7009" y="3112"/>
                  </a:cubicBezTo>
                  <a:cubicBezTo>
                    <a:pt x="6618" y="3112"/>
                    <a:pt x="6423" y="2639"/>
                    <a:pt x="6698" y="2363"/>
                  </a:cubicBezTo>
                  <a:cubicBezTo>
                    <a:pt x="6788" y="2274"/>
                    <a:pt x="6897" y="2234"/>
                    <a:pt x="7005" y="2234"/>
                  </a:cubicBezTo>
                  <a:close/>
                  <a:moveTo>
                    <a:pt x="2781" y="3112"/>
                  </a:moveTo>
                  <a:lnTo>
                    <a:pt x="4144" y="6176"/>
                  </a:lnTo>
                  <a:lnTo>
                    <a:pt x="1112" y="6176"/>
                  </a:lnTo>
                  <a:lnTo>
                    <a:pt x="2475" y="3112"/>
                  </a:lnTo>
                  <a:close/>
                  <a:moveTo>
                    <a:pt x="11541" y="3112"/>
                  </a:moveTo>
                  <a:lnTo>
                    <a:pt x="12902" y="6176"/>
                  </a:lnTo>
                  <a:lnTo>
                    <a:pt x="9870" y="6176"/>
                  </a:lnTo>
                  <a:lnTo>
                    <a:pt x="11235" y="3112"/>
                  </a:lnTo>
                  <a:close/>
                  <a:moveTo>
                    <a:pt x="7007" y="0"/>
                  </a:moveTo>
                  <a:cubicBezTo>
                    <a:pt x="6505" y="0"/>
                    <a:pt x="6107" y="420"/>
                    <a:pt x="6132" y="922"/>
                  </a:cubicBezTo>
                  <a:lnTo>
                    <a:pt x="6132" y="1700"/>
                  </a:lnTo>
                  <a:cubicBezTo>
                    <a:pt x="5972" y="1846"/>
                    <a:pt x="5847" y="2031"/>
                    <a:pt x="5774" y="2235"/>
                  </a:cubicBezTo>
                  <a:lnTo>
                    <a:pt x="2190" y="2235"/>
                  </a:lnTo>
                  <a:cubicBezTo>
                    <a:pt x="2016" y="2235"/>
                    <a:pt x="1861" y="2338"/>
                    <a:pt x="1790" y="2495"/>
                  </a:cubicBezTo>
                  <a:lnTo>
                    <a:pt x="37" y="6437"/>
                  </a:lnTo>
                  <a:cubicBezTo>
                    <a:pt x="13" y="6494"/>
                    <a:pt x="0" y="6554"/>
                    <a:pt x="0" y="6614"/>
                  </a:cubicBezTo>
                  <a:lnTo>
                    <a:pt x="0" y="7053"/>
                  </a:lnTo>
                  <a:cubicBezTo>
                    <a:pt x="0" y="7188"/>
                    <a:pt x="31" y="7323"/>
                    <a:pt x="91" y="7443"/>
                  </a:cubicBezTo>
                  <a:lnTo>
                    <a:pt x="530" y="8320"/>
                  </a:lnTo>
                  <a:cubicBezTo>
                    <a:pt x="679" y="8616"/>
                    <a:pt x="981" y="8804"/>
                    <a:pt x="1313" y="8804"/>
                  </a:cubicBezTo>
                  <a:lnTo>
                    <a:pt x="3943" y="8804"/>
                  </a:lnTo>
                  <a:cubicBezTo>
                    <a:pt x="4275" y="8804"/>
                    <a:pt x="4576" y="8616"/>
                    <a:pt x="4726" y="8320"/>
                  </a:cubicBezTo>
                  <a:lnTo>
                    <a:pt x="5164" y="7443"/>
                  </a:lnTo>
                  <a:cubicBezTo>
                    <a:pt x="5225" y="7323"/>
                    <a:pt x="5256" y="7188"/>
                    <a:pt x="5256" y="7053"/>
                  </a:cubicBezTo>
                  <a:lnTo>
                    <a:pt x="5256" y="6614"/>
                  </a:lnTo>
                  <a:cubicBezTo>
                    <a:pt x="5256" y="6554"/>
                    <a:pt x="5243" y="6494"/>
                    <a:pt x="5219" y="6437"/>
                  </a:cubicBezTo>
                  <a:lnTo>
                    <a:pt x="3740" y="3112"/>
                  </a:lnTo>
                  <a:lnTo>
                    <a:pt x="5774" y="3112"/>
                  </a:lnTo>
                  <a:cubicBezTo>
                    <a:pt x="5847" y="3316"/>
                    <a:pt x="5970" y="3499"/>
                    <a:pt x="6132" y="3645"/>
                  </a:cubicBezTo>
                  <a:lnTo>
                    <a:pt x="6132" y="11508"/>
                  </a:lnTo>
                  <a:lnTo>
                    <a:pt x="5075" y="12566"/>
                  </a:lnTo>
                  <a:cubicBezTo>
                    <a:pt x="4825" y="12816"/>
                    <a:pt x="4750" y="13192"/>
                    <a:pt x="4887" y="13519"/>
                  </a:cubicBezTo>
                  <a:cubicBezTo>
                    <a:pt x="5022" y="13846"/>
                    <a:pt x="5340" y="14060"/>
                    <a:pt x="5694" y="14061"/>
                  </a:cubicBezTo>
                  <a:lnTo>
                    <a:pt x="8322" y="14061"/>
                  </a:lnTo>
                  <a:cubicBezTo>
                    <a:pt x="8674" y="14061"/>
                    <a:pt x="8994" y="13848"/>
                    <a:pt x="9131" y="13521"/>
                  </a:cubicBezTo>
                  <a:cubicBezTo>
                    <a:pt x="9266" y="13194"/>
                    <a:pt x="9191" y="12816"/>
                    <a:pt x="8943" y="12566"/>
                  </a:cubicBezTo>
                  <a:lnTo>
                    <a:pt x="7882" y="11508"/>
                  </a:lnTo>
                  <a:lnTo>
                    <a:pt x="7882" y="3645"/>
                  </a:lnTo>
                  <a:cubicBezTo>
                    <a:pt x="8046" y="3501"/>
                    <a:pt x="8168" y="3316"/>
                    <a:pt x="8242" y="3112"/>
                  </a:cubicBezTo>
                  <a:lnTo>
                    <a:pt x="10276" y="3112"/>
                  </a:lnTo>
                  <a:lnTo>
                    <a:pt x="8799" y="6437"/>
                  </a:lnTo>
                  <a:cubicBezTo>
                    <a:pt x="8771" y="6492"/>
                    <a:pt x="8758" y="6554"/>
                    <a:pt x="8760" y="6614"/>
                  </a:cubicBezTo>
                  <a:lnTo>
                    <a:pt x="8760" y="7053"/>
                  </a:lnTo>
                  <a:cubicBezTo>
                    <a:pt x="8760" y="7190"/>
                    <a:pt x="8791" y="7323"/>
                    <a:pt x="8853" y="7443"/>
                  </a:cubicBezTo>
                  <a:lnTo>
                    <a:pt x="9288" y="8320"/>
                  </a:lnTo>
                  <a:cubicBezTo>
                    <a:pt x="9438" y="8616"/>
                    <a:pt x="9743" y="8804"/>
                    <a:pt x="10073" y="8804"/>
                  </a:cubicBezTo>
                  <a:lnTo>
                    <a:pt x="12701" y="8804"/>
                  </a:lnTo>
                  <a:cubicBezTo>
                    <a:pt x="13033" y="8804"/>
                    <a:pt x="13337" y="8616"/>
                    <a:pt x="13484" y="8320"/>
                  </a:cubicBezTo>
                  <a:lnTo>
                    <a:pt x="13923" y="7443"/>
                  </a:lnTo>
                  <a:cubicBezTo>
                    <a:pt x="13983" y="7323"/>
                    <a:pt x="14016" y="7190"/>
                    <a:pt x="14016" y="7053"/>
                  </a:cubicBezTo>
                  <a:lnTo>
                    <a:pt x="14016" y="6614"/>
                  </a:lnTo>
                  <a:cubicBezTo>
                    <a:pt x="14016" y="6554"/>
                    <a:pt x="14003" y="6492"/>
                    <a:pt x="13978" y="6437"/>
                  </a:cubicBezTo>
                  <a:lnTo>
                    <a:pt x="12226" y="2495"/>
                  </a:lnTo>
                  <a:cubicBezTo>
                    <a:pt x="12155" y="2336"/>
                    <a:pt x="11998" y="2235"/>
                    <a:pt x="11824" y="2235"/>
                  </a:cubicBezTo>
                  <a:lnTo>
                    <a:pt x="8242" y="2235"/>
                  </a:lnTo>
                  <a:cubicBezTo>
                    <a:pt x="8168" y="2029"/>
                    <a:pt x="8044" y="1844"/>
                    <a:pt x="7884" y="1700"/>
                  </a:cubicBezTo>
                  <a:lnTo>
                    <a:pt x="7884" y="922"/>
                  </a:lnTo>
                  <a:cubicBezTo>
                    <a:pt x="7909" y="420"/>
                    <a:pt x="7509" y="0"/>
                    <a:pt x="7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B224D5D-15C8-750D-72F1-3263DA684FB8}"/>
              </a:ext>
            </a:extLst>
          </p:cNvPr>
          <p:cNvSpPr/>
          <p:nvPr/>
        </p:nvSpPr>
        <p:spPr>
          <a:xfrm>
            <a:off x="6139220" y="1135259"/>
            <a:ext cx="414008" cy="414633"/>
          </a:xfrm>
          <a:prstGeom prst="downArrow">
            <a:avLst/>
          </a:prstGeom>
          <a:solidFill>
            <a:srgbClr val="C6A768"/>
          </a:solidFill>
          <a:ln>
            <a:solidFill>
              <a:srgbClr val="C6A7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7723FA10-108A-5E18-F128-367E73D97336}"/>
              </a:ext>
            </a:extLst>
          </p:cNvPr>
          <p:cNvSpPr/>
          <p:nvPr/>
        </p:nvSpPr>
        <p:spPr>
          <a:xfrm>
            <a:off x="6139220" y="2317840"/>
            <a:ext cx="414008" cy="414633"/>
          </a:xfrm>
          <a:prstGeom prst="downArrow">
            <a:avLst/>
          </a:prstGeom>
          <a:solidFill>
            <a:srgbClr val="C6A768"/>
          </a:solidFill>
          <a:ln>
            <a:solidFill>
              <a:srgbClr val="C6A7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D62EF2B-55CC-F7B3-D893-CEFAB4DD46EC}"/>
              </a:ext>
            </a:extLst>
          </p:cNvPr>
          <p:cNvSpPr/>
          <p:nvPr/>
        </p:nvSpPr>
        <p:spPr>
          <a:xfrm>
            <a:off x="6155451" y="3486016"/>
            <a:ext cx="414008" cy="414633"/>
          </a:xfrm>
          <a:prstGeom prst="downArrow">
            <a:avLst/>
          </a:prstGeom>
          <a:solidFill>
            <a:srgbClr val="C6A768"/>
          </a:solidFill>
          <a:ln>
            <a:solidFill>
              <a:srgbClr val="C6A7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247934"/>
              </p:ext>
            </p:extLst>
          </p:nvPr>
        </p:nvGraphicFramePr>
        <p:xfrm>
          <a:off x="681945" y="1106477"/>
          <a:ext cx="7780110" cy="33512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16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746">
                <a:tc>
                  <a:txBody>
                    <a:bodyPr/>
                    <a:lstStyle/>
                    <a:p>
                      <a:r>
                        <a:rPr lang="zh-CN" altLang="en-US" b="1" i="1" dirty="0">
                          <a:solidFill>
                            <a:srgbClr val="000000"/>
                          </a:solidFill>
                        </a:rPr>
                        <a:t>数据集名称</a:t>
                      </a: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i="1" dirty="0">
                          <a:solidFill>
                            <a:srgbClr val="000000"/>
                          </a:solidFill>
                        </a:rPr>
                        <a:t>模型</a:t>
                      </a: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0000"/>
                          </a:solidFill>
                        </a:rPr>
                        <a:t>Macro F1</a:t>
                      </a: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ap="flat" cmpd="sng" algn="ctr">
                      <a:solidFill>
                        <a:srgbClr val="DAB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0000"/>
                          </a:solidFill>
                        </a:rPr>
                        <a:t>Micro F1</a:t>
                      </a:r>
                      <a:endParaRPr lang="zh-CN" alt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ap="flat" cmpd="sng" algn="ctr">
                      <a:solidFill>
                        <a:srgbClr val="DAB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0000"/>
                          </a:solidFill>
                        </a:rPr>
                        <a:t>Precision</a:t>
                      </a:r>
                      <a:endParaRPr lang="zh-CN" alt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ap="flat" cmpd="sng" algn="ctr">
                      <a:solidFill>
                        <a:srgbClr val="DAB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0000"/>
                          </a:solidFill>
                        </a:rPr>
                        <a:t>Recall</a:t>
                      </a:r>
                      <a:endParaRPr lang="zh-CN" alt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DAB88B"/>
                      </a:solidFill>
                      <a:prstDash val="solid"/>
                    </a:lnT>
                    <a:lnB w="38100" cap="flat" cmpd="sng" algn="ctr">
                      <a:solidFill>
                        <a:srgbClr val="DAB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B88B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46"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Chicago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3E9DD"/>
                      </a:solidFill>
                      <a:prstDash val="solid"/>
                    </a:lnB>
                    <a:solidFill>
                      <a:srgbClr val="F3E9DD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origin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ap="flat" cmpd="sng" algn="ctr">
                      <a:solidFill>
                        <a:srgbClr val="DAB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0.6640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0.6954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0.6869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0.6449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38100" cmpd="sng">
                      <a:solidFill>
                        <a:srgbClr val="DAB88B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rgbClr val="E38B29"/>
                      </a:solidFill>
                      <a:prstDash val="solid"/>
                    </a:lnL>
                    <a:lnR w="12700" cmpd="sng">
                      <a:solidFill>
                        <a:srgbClr val="E38B29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A66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Crime Forecaster+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0.7382</a:t>
                      </a: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0.7429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0.7439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0.7368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46">
                <a:tc rowSpan="2"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Los Angeles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3E9DD"/>
                      </a:solidFill>
                      <a:prstDash val="solid"/>
                    </a:lnT>
                    <a:lnB w="12700" cmpd="sng">
                      <a:solidFill>
                        <a:srgbClr val="F3E9DD"/>
                      </a:solidFill>
                      <a:prstDash val="solid"/>
                    </a:lnB>
                    <a:solidFill>
                      <a:srgbClr val="F3E9DD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origin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0.5354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0.6046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0.5609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0.5226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rgbClr val="E38B29"/>
                      </a:solidFill>
                      <a:prstDash val="solid"/>
                    </a:lnL>
                    <a:lnR w="12700" cmpd="sng">
                      <a:solidFill>
                        <a:srgbClr val="E38B29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A6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Crime Forecaster+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0.7137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0.7719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0.7410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0.7013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FDF6EC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46">
                <a:tc rowSpan="2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</a:pPr>
                      <a:r>
                        <a:rPr lang="en-US" altLang="zh-CN" sz="1400" b="1" i="0" u="none" strike="noStrike" cap="none" dirty="0">
                          <a:solidFill>
                            <a:srgbClr val="805D24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Shanghai</a:t>
                      </a:r>
                      <a:endParaRPr lang="zh-CN" altLang="en-US" sz="1400" b="1" i="0" u="none" strike="noStrike" cap="none" dirty="0">
                        <a:solidFill>
                          <a:srgbClr val="805D24"/>
                        </a:solidFill>
                        <a:latin typeface="+mn-lt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3E9DD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3E9DD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origin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0.0816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0.0951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0.0610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0.6124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DF6EC"/>
                      </a:solidFill>
                      <a:prstDash val="solid"/>
                    </a:lnT>
                    <a:lnB w="12700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FDF6EC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rgbClr val="E38B29"/>
                      </a:solidFill>
                      <a:prstDash val="solid"/>
                    </a:lnL>
                    <a:lnR w="12700" cmpd="sng">
                      <a:solidFill>
                        <a:srgbClr val="E38B29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E38B29"/>
                      </a:solidFill>
                      <a:prstDash val="solid"/>
                    </a:lnB>
                    <a:solidFill>
                      <a:srgbClr val="F1A6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200" b="0" i="1" dirty="0">
                          <a:solidFill>
                            <a:srgbClr val="000000"/>
                          </a:solidFill>
                        </a:rPr>
                        <a:t>Crime Forecaster+</a:t>
                      </a:r>
                      <a:endParaRPr lang="zh-CN" altLang="en-US" sz="1200" b="0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0.7641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0.9941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0.8023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805D24"/>
                          </a:solidFill>
                        </a:rPr>
                        <a:t>0.7345</a:t>
                      </a:r>
                      <a:endParaRPr lang="zh-CN" altLang="en-US" b="1" dirty="0">
                        <a:solidFill>
                          <a:srgbClr val="805D24"/>
                        </a:solidFill>
                      </a:endParaRPr>
                    </a:p>
                  </a:txBody>
                  <a:tcPr anchor="ctr" anchorCtr="1">
                    <a:lnL w="12700" cmpd="sng">
                      <a:solidFill>
                        <a:srgbClr val="DAB88B"/>
                      </a:solidFill>
                      <a:prstDash val="solid"/>
                    </a:lnL>
                    <a:lnR w="12700" cmpd="sng">
                      <a:solidFill>
                        <a:srgbClr val="DAB88B"/>
                      </a:solidFill>
                      <a:prstDash val="solid"/>
                    </a:lnR>
                    <a:lnT w="12700" cmpd="sng">
                      <a:solidFill>
                        <a:srgbClr val="FFFFFF"/>
                      </a:solidFill>
                      <a:prstDash val="solid"/>
                    </a:lnT>
                    <a:lnB w="12700" cmpd="sng">
                      <a:solidFill>
                        <a:srgbClr val="DAB88B"/>
                      </a:solidFill>
                      <a:prstDash val="solid"/>
                    </a:lnB>
                    <a:solidFill>
                      <a:srgbClr val="FFFFFF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712788" y="539750"/>
            <a:ext cx="7718425" cy="42545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模型性能对比验证 </a:t>
            </a:r>
            <a:r>
              <a:rPr lang="en-US" altLang="zh-CN" dirty="0"/>
              <a:t>—— </a:t>
            </a:r>
            <a:r>
              <a:rPr lang="zh-CN" altLang="en-US" dirty="0"/>
              <a:t>评价指标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5.1 </a:t>
            </a:r>
            <a:r>
              <a:rPr lang="zh-CN" altLang="en-US" dirty="0">
                <a:sym typeface="+mn-ea"/>
              </a:rPr>
              <a:t>模型性能对比验证 </a:t>
            </a:r>
            <a:r>
              <a:rPr lang="en-US" altLang="zh-CN" dirty="0">
                <a:sym typeface="+mn-ea"/>
              </a:rPr>
              <a:t>—— </a:t>
            </a:r>
            <a:r>
              <a:rPr lang="zh-CN" altLang="en-US" dirty="0">
                <a:sym typeface="+mn-ea"/>
              </a:rPr>
              <a:t>评价指标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4544" b="18047"/>
          <a:stretch>
            <a:fillRect/>
          </a:stretch>
        </p:blipFill>
        <p:spPr>
          <a:xfrm>
            <a:off x="760095" y="1111885"/>
            <a:ext cx="7624445" cy="328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671830" y="3814445"/>
            <a:ext cx="4032885" cy="1070610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3"/>
            </p:custDataLst>
          </p:nvPr>
        </p:nvSpPr>
        <p:spPr>
          <a:xfrm>
            <a:off x="671830" y="2443480"/>
            <a:ext cx="4032885" cy="1165225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671830" y="1054100"/>
            <a:ext cx="4032885" cy="1142365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25765" y="2730054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712788" y="539750"/>
            <a:ext cx="7718425" cy="42545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模型性能对比验证 </a:t>
            </a:r>
            <a:r>
              <a:rPr lang="en-US" altLang="zh-CN" dirty="0"/>
              <a:t>—— </a:t>
            </a:r>
            <a:r>
              <a:rPr lang="zh-CN" altLang="en-US" dirty="0"/>
              <a:t>运行时间</a:t>
            </a:r>
          </a:p>
        </p:txBody>
      </p: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789940" y="1063625"/>
            <a:ext cx="3916546" cy="1270180"/>
            <a:chOff x="1451" y="1907"/>
            <a:chExt cx="6168" cy="2000"/>
          </a:xfrm>
        </p:grpSpPr>
        <p:sp>
          <p:nvSpPr>
            <p:cNvPr id="3" name="标题 2"/>
            <p:cNvSpPr txBox="1"/>
            <p:nvPr>
              <p:custDataLst>
                <p:tags r:id="rId16"/>
              </p:custDataLst>
            </p:nvPr>
          </p:nvSpPr>
          <p:spPr>
            <a:xfrm>
              <a:off x="1451" y="2540"/>
              <a:ext cx="21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Chicago</a:t>
              </a:r>
              <a:endParaRPr lang="zh-CN" altLang="en-US" sz="2000" dirty="0">
                <a:solidFill>
                  <a:srgbClr val="000000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标题 2"/>
            <p:cNvSpPr txBox="1"/>
            <p:nvPr>
              <p:custDataLst>
                <p:tags r:id="rId17"/>
              </p:custDataLst>
            </p:nvPr>
          </p:nvSpPr>
          <p:spPr>
            <a:xfrm>
              <a:off x="3843" y="2067"/>
              <a:ext cx="21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994.9s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标题 2"/>
            <p:cNvSpPr txBox="1"/>
            <p:nvPr>
              <p:custDataLst>
                <p:tags r:id="rId18"/>
              </p:custDataLst>
            </p:nvPr>
          </p:nvSpPr>
          <p:spPr>
            <a:xfrm>
              <a:off x="6018" y="3021"/>
              <a:ext cx="16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38.9s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9" name="图形 1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9787952">
              <a:off x="4053" y="1907"/>
              <a:ext cx="2000" cy="20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789940" y="2426335"/>
            <a:ext cx="3955916" cy="1270180"/>
            <a:chOff x="1529" y="3876"/>
            <a:chExt cx="6230" cy="2000"/>
          </a:xfrm>
        </p:grpSpPr>
        <p:sp>
          <p:nvSpPr>
            <p:cNvPr id="4" name="标题 2"/>
            <p:cNvSpPr txBox="1"/>
            <p:nvPr>
              <p:custDataLst>
                <p:tags r:id="rId12"/>
              </p:custDataLst>
            </p:nvPr>
          </p:nvSpPr>
          <p:spPr>
            <a:xfrm>
              <a:off x="1529" y="4606"/>
              <a:ext cx="3229" cy="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Los Angeles</a:t>
              </a:r>
              <a:endParaRPr lang="zh-CN" altLang="en-US" sz="2000" dirty="0">
                <a:solidFill>
                  <a:srgbClr val="000000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标题 2"/>
            <p:cNvSpPr txBox="1"/>
            <p:nvPr>
              <p:custDataLst>
                <p:tags r:id="rId13"/>
              </p:custDataLst>
            </p:nvPr>
          </p:nvSpPr>
          <p:spPr>
            <a:xfrm>
              <a:off x="3921" y="4005"/>
              <a:ext cx="21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2050.1s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标题 2"/>
            <p:cNvSpPr txBox="1"/>
            <p:nvPr>
              <p:custDataLst>
                <p:tags r:id="rId14"/>
              </p:custDataLst>
            </p:nvPr>
          </p:nvSpPr>
          <p:spPr>
            <a:xfrm>
              <a:off x="6158" y="4881"/>
              <a:ext cx="16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33.7s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21" name="图形 2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9787952">
              <a:off x="4288" y="3876"/>
              <a:ext cx="2000" cy="200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789940" y="3809365"/>
            <a:ext cx="4164196" cy="1270180"/>
            <a:chOff x="1529" y="5812"/>
            <a:chExt cx="6558" cy="2000"/>
          </a:xfrm>
        </p:grpSpPr>
        <p:sp>
          <p:nvSpPr>
            <p:cNvPr id="5" name="标题 2"/>
            <p:cNvSpPr txBox="1"/>
            <p:nvPr>
              <p:custDataLst>
                <p:tags r:id="rId8"/>
              </p:custDataLst>
            </p:nvPr>
          </p:nvSpPr>
          <p:spPr>
            <a:xfrm>
              <a:off x="1529" y="6478"/>
              <a:ext cx="3229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Shanghai</a:t>
              </a:r>
              <a:endParaRPr lang="zh-CN" altLang="en-US" sz="2000" dirty="0">
                <a:solidFill>
                  <a:srgbClr val="000000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标题 2"/>
            <p:cNvSpPr txBox="1"/>
            <p:nvPr>
              <p:custDataLst>
                <p:tags r:id="rId9"/>
              </p:custDataLst>
            </p:nvPr>
          </p:nvSpPr>
          <p:spPr>
            <a:xfrm>
              <a:off x="3995" y="6008"/>
              <a:ext cx="2101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2098.3s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标题 2"/>
            <p:cNvSpPr txBox="1"/>
            <p:nvPr>
              <p:custDataLst>
                <p:tags r:id="rId10"/>
              </p:custDataLst>
            </p:nvPr>
          </p:nvSpPr>
          <p:spPr>
            <a:xfrm>
              <a:off x="6158" y="6856"/>
              <a:ext cx="1929" cy="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Dela Gothic One" panose="00000500000000000000" charset="-128"/>
                <a:buNone/>
                <a:defRPr sz="2800" b="1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Dela Gothic One" panose="00000500000000000000" charset="-128"/>
                  <a:sym typeface="Dela Gothic One" panose="00000500000000000000" charset="-128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 panose="020B0606020202050201"/>
                <a:buNone/>
                <a:defRPr sz="35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defRPr>
              </a:lvl9pPr>
            </a:lstStyle>
            <a:p>
              <a:r>
                <a:rPr lang="en-US" altLang="zh-CN" sz="1800" dirty="0">
                  <a:solidFill>
                    <a:srgbClr val="4E3916"/>
                  </a:solidFill>
                  <a:latin typeface="华文中宋" panose="02010600040101010101" charset="-122"/>
                  <a:cs typeface="Arial" panose="020B0604020202020204"/>
                  <a:sym typeface="Arial" panose="020B0604020202020204"/>
                </a:rPr>
                <a:t>1706.6s</a:t>
              </a:r>
              <a:endParaRPr lang="zh-CN" altLang="en-US" sz="1800" dirty="0">
                <a:solidFill>
                  <a:srgbClr val="4E3916"/>
                </a:solidFill>
                <a:latin typeface="华文中宋" panose="02010600040101010101" charset="-122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22" name="图形 2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9787952">
              <a:off x="4514" y="5812"/>
              <a:ext cx="2000" cy="2000"/>
            </a:xfrm>
            <a:prstGeom prst="rect">
              <a:avLst/>
            </a:prstGeom>
          </p:spPr>
        </p:pic>
      </p:grpSp>
      <p:sp>
        <p:nvSpPr>
          <p:cNvPr id="23" name="文本占位符 1"/>
          <p:cNvSpPr>
            <a:spLocks noGrp="1"/>
          </p:cNvSpPr>
          <p:nvPr>
            <p:ph type="body" idx="1"/>
          </p:nvPr>
        </p:nvSpPr>
        <p:spPr>
          <a:xfrm>
            <a:off x="4872990" y="1654175"/>
            <a:ext cx="3963670" cy="2486025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sz="1600" b="1" dirty="0" err="1"/>
              <a:t>TimesNet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结构可使训练时间大幅下降。</a:t>
            </a:r>
            <a:endParaRPr lang="en-US" altLang="zh-CN" sz="1600" b="1" dirty="0"/>
          </a:p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基于频域的架构，每个时间步进行卷据建模或局部并行建模，天然支持</a:t>
            </a:r>
            <a:r>
              <a:rPr lang="en-US" altLang="zh-CN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GPU</a:t>
            </a:r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加速。</a:t>
            </a:r>
            <a:endParaRPr lang="en-US" altLang="zh-CN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285750" indent="-285750" defTabSz="913765" fontAlgn="ctr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适合长序列周期性和趋势性的建模，能够快速收敛，训练过程更稳定。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en-US" altLang="zh-CN" dirty="0" err="1"/>
              <a:t>模型在标准数据集上的</a:t>
            </a:r>
            <a:r>
              <a:rPr lang="zh-CN" altLang="en-US" dirty="0"/>
              <a:t>效果提升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原始模型&amp;标准数据集 - visual selection"/>
          <p:cNvPicPr>
            <a:picLocks noChangeAspect="1"/>
          </p:cNvPicPr>
          <p:nvPr/>
        </p:nvPicPr>
        <p:blipFill>
          <a:blip r:embed="rId4"/>
          <a:srcRect t="27383" b="7049"/>
          <a:stretch>
            <a:fillRect/>
          </a:stretch>
        </p:blipFill>
        <p:spPr>
          <a:xfrm>
            <a:off x="-52796" y="1359877"/>
            <a:ext cx="5185548" cy="2962931"/>
          </a:xfrm>
          <a:prstGeom prst="rect">
            <a:avLst/>
          </a:prstGeom>
        </p:spPr>
      </p:pic>
      <p:pic>
        <p:nvPicPr>
          <p:cNvPr id="2" name="图片 1" descr="改进模型&amp;标准数据集 - visual selection"/>
          <p:cNvPicPr>
            <a:picLocks noChangeAspect="1"/>
          </p:cNvPicPr>
          <p:nvPr/>
        </p:nvPicPr>
        <p:blipFill>
          <a:blip r:embed="rId5"/>
          <a:srcRect t="11214" r="699" b="5732"/>
          <a:stretch>
            <a:fillRect/>
          </a:stretch>
        </p:blipFill>
        <p:spPr>
          <a:xfrm>
            <a:off x="4798801" y="1568689"/>
            <a:ext cx="4506203" cy="2304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85140" y="257175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7C51C3D-2205-941A-340C-8D15FE6BA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75" y="136243"/>
            <a:ext cx="3825287" cy="237536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3082A41-5D3B-C5A4-6EDF-E92B111BE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74" y="2603440"/>
            <a:ext cx="3901488" cy="24974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8CC8167-C071-4E70-BBD2-9B4DC590E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844" y="160266"/>
            <a:ext cx="3896509" cy="244317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0124552-9137-54ED-4B64-1EF1C57FD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838" y="2624821"/>
            <a:ext cx="3965482" cy="2470780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DB3DE0C-DF6D-7D92-A26D-12F79634CDB5}"/>
              </a:ext>
            </a:extLst>
          </p:cNvPr>
          <p:cNvSpPr/>
          <p:nvPr/>
        </p:nvSpPr>
        <p:spPr>
          <a:xfrm>
            <a:off x="909959" y="486508"/>
            <a:ext cx="537841" cy="2025095"/>
          </a:xfrm>
          <a:prstGeom prst="roundRect">
            <a:avLst/>
          </a:prstGeom>
          <a:noFill/>
          <a:ln>
            <a:solidFill>
              <a:srgbClr val="805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62468D-8839-1B60-CA46-E62226FE1E39}"/>
              </a:ext>
            </a:extLst>
          </p:cNvPr>
          <p:cNvSpPr txBox="1"/>
          <p:nvPr/>
        </p:nvSpPr>
        <p:spPr>
          <a:xfrm>
            <a:off x="2463235" y="989075"/>
            <a:ext cx="1516749" cy="738664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收敛过快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en-US" altLang="zh-CN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Loss</a:t>
            </a:r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断崖下跌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精度不再提高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95ACBC0-CB50-5B8B-1D9C-4AC86621EB35}"/>
              </a:ext>
            </a:extLst>
          </p:cNvPr>
          <p:cNvSpPr txBox="1"/>
          <p:nvPr/>
        </p:nvSpPr>
        <p:spPr>
          <a:xfrm>
            <a:off x="2463235" y="3465564"/>
            <a:ext cx="1811236" cy="523220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数据按照时间划分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后续批次包含新模式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7325062-FCF9-346D-5F4C-47B371CE489D}"/>
              </a:ext>
            </a:extLst>
          </p:cNvPr>
          <p:cNvSpPr/>
          <p:nvPr/>
        </p:nvSpPr>
        <p:spPr>
          <a:xfrm>
            <a:off x="1828800" y="3727174"/>
            <a:ext cx="590594" cy="1003852"/>
          </a:xfrm>
          <a:prstGeom prst="roundRect">
            <a:avLst/>
          </a:prstGeom>
          <a:noFill/>
          <a:ln>
            <a:solidFill>
              <a:srgbClr val="805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0A34DD9-57EA-8DB2-D2CD-ADB9BF9098A9}"/>
              </a:ext>
            </a:extLst>
          </p:cNvPr>
          <p:cNvSpPr txBox="1"/>
          <p:nvPr/>
        </p:nvSpPr>
        <p:spPr>
          <a:xfrm>
            <a:off x="7287911" y="2824119"/>
            <a:ext cx="1781286" cy="523220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Loss</a:t>
            </a:r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震荡收敛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稳定在一定范围内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0F273BE-65B9-89C2-351A-E2594940F272}"/>
              </a:ext>
            </a:extLst>
          </p:cNvPr>
          <p:cNvSpPr/>
          <p:nvPr/>
        </p:nvSpPr>
        <p:spPr>
          <a:xfrm>
            <a:off x="6806098" y="1875076"/>
            <a:ext cx="1781287" cy="446976"/>
          </a:xfrm>
          <a:prstGeom prst="roundRect">
            <a:avLst/>
          </a:prstGeom>
          <a:noFill/>
          <a:ln>
            <a:solidFill>
              <a:srgbClr val="805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B388534-CAAD-314A-A881-CBC567111878}"/>
              </a:ext>
            </a:extLst>
          </p:cNvPr>
          <p:cNvSpPr/>
          <p:nvPr/>
        </p:nvSpPr>
        <p:spPr>
          <a:xfrm>
            <a:off x="6908033" y="4188202"/>
            <a:ext cx="1781287" cy="446976"/>
          </a:xfrm>
          <a:prstGeom prst="roundRect">
            <a:avLst/>
          </a:prstGeom>
          <a:noFill/>
          <a:ln>
            <a:solidFill>
              <a:srgbClr val="805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FEBBA-3673-28B2-F761-CEDDF86C7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D0A307A-2A5B-6185-E4BC-BE02628DEDD2}"/>
              </a:ext>
            </a:extLst>
          </p:cNvPr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714F060-54CE-21B0-BE58-134CEE31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52700"/>
            <a:ext cx="4050292" cy="25236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89F69C-4326-4869-8DB5-D3D5E9F5E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05" y="109335"/>
            <a:ext cx="3841664" cy="2357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5D4301-C13A-2B8B-C39C-FA69D77E4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05" y="2737602"/>
            <a:ext cx="3869348" cy="2357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AB7837-4838-2941-A4BD-7834039A5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299" y="48127"/>
            <a:ext cx="3857922" cy="241897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C58A097-F361-E3BF-30F0-5CC4026665D3}"/>
              </a:ext>
            </a:extLst>
          </p:cNvPr>
          <p:cNvSpPr/>
          <p:nvPr/>
        </p:nvSpPr>
        <p:spPr>
          <a:xfrm>
            <a:off x="4032738" y="2266586"/>
            <a:ext cx="297315" cy="322580"/>
          </a:xfrm>
          <a:prstGeom prst="roundRect">
            <a:avLst/>
          </a:prstGeom>
          <a:solidFill>
            <a:srgbClr val="C6A76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1FC57A4-9500-8A53-31EF-0E316B15A2FD}"/>
              </a:ext>
            </a:extLst>
          </p:cNvPr>
          <p:cNvSpPr/>
          <p:nvPr/>
        </p:nvSpPr>
        <p:spPr>
          <a:xfrm>
            <a:off x="4005054" y="4813593"/>
            <a:ext cx="297315" cy="322580"/>
          </a:xfrm>
          <a:prstGeom prst="roundRect">
            <a:avLst/>
          </a:prstGeom>
          <a:solidFill>
            <a:srgbClr val="C6A76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DA4692-A043-2E37-E139-A0C9F25E513B}"/>
              </a:ext>
            </a:extLst>
          </p:cNvPr>
          <p:cNvSpPr txBox="1"/>
          <p:nvPr/>
        </p:nvSpPr>
        <p:spPr>
          <a:xfrm>
            <a:off x="3559459" y="2625631"/>
            <a:ext cx="1188503" cy="307777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早停触发晚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55AFD2-3D80-E70E-D535-E5D94AF40657}"/>
              </a:ext>
            </a:extLst>
          </p:cNvPr>
          <p:cNvSpPr txBox="1"/>
          <p:nvPr/>
        </p:nvSpPr>
        <p:spPr>
          <a:xfrm>
            <a:off x="2295793" y="1064884"/>
            <a:ext cx="2222909" cy="523220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训练损失仍呈现下降趋势</a:t>
            </a:r>
            <a:endParaRPr lang="en-US" altLang="zh-CN" b="1" dirty="0">
              <a:solidFill>
                <a:srgbClr val="535027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验证损失呈现维持且上升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164F3F-F61E-7054-4E90-68F653EF5B8A}"/>
              </a:ext>
            </a:extLst>
          </p:cNvPr>
          <p:cNvSpPr txBox="1"/>
          <p:nvPr/>
        </p:nvSpPr>
        <p:spPr>
          <a:xfrm>
            <a:off x="6260312" y="3133735"/>
            <a:ext cx="2222909" cy="523220"/>
          </a:xfrm>
          <a:prstGeom prst="rect">
            <a:avLst/>
          </a:prstGeom>
          <a:solidFill>
            <a:srgbClr val="646126">
              <a:alpha val="2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35027"/>
                </a:solidFill>
                <a:latin typeface="华文中宋" panose="02010600040101010101" charset="-122"/>
                <a:ea typeface="华文中宋" panose="02010600040101010101" charset="-122"/>
              </a:rPr>
              <a:t>增强模型对于局部、全局以及边界信息的捕捉能力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0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改进模型在上海犯罪数据集上的迁移效果</a:t>
            </a:r>
          </a:p>
        </p:txBody>
      </p:sp>
      <p:sp>
        <p:nvSpPr>
          <p:cNvPr id="6" name="矩形 5"/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改进模型&amp;上海数据集 - visual selection"/>
          <p:cNvPicPr>
            <a:picLocks noChangeAspect="1"/>
          </p:cNvPicPr>
          <p:nvPr/>
        </p:nvPicPr>
        <p:blipFill>
          <a:blip r:embed="rId3"/>
          <a:srcRect t="5654" b="15086"/>
          <a:stretch>
            <a:fillRect/>
          </a:stretch>
        </p:blipFill>
        <p:spPr>
          <a:xfrm>
            <a:off x="1884143" y="1130959"/>
            <a:ext cx="5521669" cy="36861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社会实践价值 - visual selection"/>
          <p:cNvPicPr>
            <a:picLocks noChangeAspect="1"/>
          </p:cNvPicPr>
          <p:nvPr/>
        </p:nvPicPr>
        <p:blipFill>
          <a:blip r:embed="rId4"/>
          <a:srcRect t="10846" b="4571"/>
          <a:stretch>
            <a:fillRect/>
          </a:stretch>
        </p:blipFill>
        <p:spPr>
          <a:xfrm>
            <a:off x="5033010" y="1050607"/>
            <a:ext cx="4110990" cy="3272944"/>
          </a:xfrm>
          <a:prstGeom prst="rect">
            <a:avLst/>
          </a:prstGeom>
        </p:spPr>
      </p:pic>
      <p:sp>
        <p:nvSpPr>
          <p:cNvPr id="2" name="文本占位符 1" descr="7b0a202020202262756c6c6574223a20227b5c2263617465676f727949645c223a5c225c222c5c2274656d706c61746549645c223a32303233313638347d220a7d0a"/>
          <p:cNvSpPr>
            <a:spLocks noGrp="1"/>
          </p:cNvSpPr>
          <p:nvPr>
            <p:ph type="body" idx="1"/>
          </p:nvPr>
        </p:nvSpPr>
        <p:spPr>
          <a:xfrm>
            <a:off x="398780" y="1170940"/>
            <a:ext cx="4634230" cy="3651250"/>
          </a:xfrm>
        </p:spPr>
        <p:txBody>
          <a:bodyPr/>
          <a:lstStyle/>
          <a:p>
            <a:pPr marL="4381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b="1" dirty="0">
                <a:latin typeface="Times New Roman" panose="02020603050405020304" charset="0"/>
                <a:ea typeface="华文中宋" panose="02010600040101010101" charset="-122"/>
              </a:rPr>
              <a:t>1.1 </a:t>
            </a:r>
            <a:r>
              <a:rPr lang="zh-CN" altLang="en-US" b="1" dirty="0">
                <a:latin typeface="Times New Roman" panose="02020603050405020304" charset="0"/>
                <a:ea typeface="华文中宋" panose="02010600040101010101" charset="-122"/>
              </a:rPr>
              <a:t>城市犯罪现状及影响</a:t>
            </a:r>
          </a:p>
          <a:p>
            <a: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</a:pPr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犯罪是影响城市居民福祉的关键社会问题之一，随着城市规模的持续扩大以及犯罪形势的日益复杂，犯罪问题对居民生活的干扰愈发显著。</a:t>
            </a:r>
          </a:p>
          <a:p>
            <a:pPr marL="4381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b="1" dirty="0">
                <a:sym typeface="+mn-ea"/>
              </a:rPr>
              <a:t>1.2 </a:t>
            </a:r>
            <a:r>
              <a:rPr lang="zh-CN" altLang="en-US" b="1" dirty="0">
                <a:sym typeface="+mn-ea"/>
              </a:rPr>
              <a:t>社会实践价值</a:t>
            </a:r>
            <a:endParaRPr lang="zh-CN" altLang="en-US" b="1" dirty="0">
              <a:latin typeface="Times New Roman" panose="02020603050405020304" charset="0"/>
              <a:ea typeface="华文中宋" panose="02010600040101010101" charset="-122"/>
            </a:endParaRPr>
          </a:p>
          <a:p>
            <a:pPr marL="4953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AutoNum type="arabicPeriod"/>
            </a:pPr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居民需要利用犯罪信息指导居住区域选择与财产保护</a:t>
            </a:r>
          </a:p>
          <a:p>
            <a:pPr marL="4953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AutoNum type="arabicPeriod"/>
            </a:pPr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执法机构需合理分配警务资源,提前部署警力以有效防控犯罪</a:t>
            </a:r>
          </a:p>
          <a:p>
            <a:pPr marL="4953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AutoNum type="arabicPeriod"/>
            </a:pPr>
            <a:r>
              <a:rPr lang="zh-CN" altLang="en-US" dirty="0">
                <a:latin typeface="Times New Roman" panose="02020603050405020304" charset="0"/>
                <a:ea typeface="华文中宋" panose="02010600040101010101" charset="-122"/>
              </a:rPr>
              <a:t>媒体也可以通过分析犯罪趋势,撰写相关报道,帮助居民及时了解所在区域的治安状况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项目背景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9687"/>
            <a:ext cx="872873" cy="84862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FABADE1-A178-1F2E-18DA-2108C37DD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36" y="2636669"/>
            <a:ext cx="4428985" cy="2453414"/>
          </a:xfrm>
          <a:prstGeom prst="rect">
            <a:avLst/>
          </a:prstGeom>
        </p:spPr>
      </p:pic>
      <p:pic>
        <p:nvPicPr>
          <p:cNvPr id="10" name="图片 9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84" y="4215319"/>
            <a:ext cx="872873" cy="8486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8031A1-D305-5E3C-5B1B-D0DB2DEFB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75" y="115187"/>
            <a:ext cx="4269211" cy="25593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0288252-98DE-F76D-7805-C7B041A6EC5A}"/>
              </a:ext>
            </a:extLst>
          </p:cNvPr>
          <p:cNvSpPr txBox="1"/>
          <p:nvPr/>
        </p:nvSpPr>
        <p:spPr>
          <a:xfrm>
            <a:off x="4996210" y="481827"/>
            <a:ext cx="4079902" cy="4128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华文中宋" panose="02010600040101010101" charset="-122"/>
                <a:ea typeface="华文中宋" panose="02010600040101010101" charset="-122"/>
              </a:rPr>
              <a:t>Data Shanghai</a:t>
            </a:r>
          </a:p>
          <a:p>
            <a:pPr lvl="2">
              <a:lnSpc>
                <a:spcPct val="150000"/>
              </a:lnSpc>
            </a:pPr>
            <a:r>
              <a:rPr lang="en-US" altLang="zh-CN" sz="1800" b="1" i="1" dirty="0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</a:rPr>
              <a:t>Origin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epoch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为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时，训练损失和验证损失急剧下降，各类指标显示整体性能差，模型存在</a:t>
            </a:r>
            <a:r>
              <a:rPr lang="zh-CN" altLang="en-US" b="1" dirty="0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</a:rPr>
              <a:t>大量误报</a:t>
            </a:r>
            <a:endParaRPr lang="en-US" altLang="zh-CN" b="1" dirty="0">
              <a:solidFill>
                <a:srgbClr val="726E36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b="1" i="1" dirty="0" err="1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</a:rPr>
              <a:t>TimesNet</a:t>
            </a:r>
            <a:endParaRPr lang="en-US" altLang="zh-CN" sz="1600" b="1" i="1" dirty="0">
              <a:solidFill>
                <a:srgbClr val="726E36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改变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RNN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结构为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timesnet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，产生显著过拟合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训练数据上会更复杂的模式，也更容易记住</a:t>
            </a:r>
            <a:r>
              <a:rPr lang="zh-CN" altLang="en-US" sz="1600" dirty="0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噪声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和训练集的</a:t>
            </a:r>
            <a:r>
              <a:rPr lang="zh-CN" altLang="en-US" sz="1600" dirty="0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特定特征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Wingdings" panose="05000000000000000000" pitchFamily="2" charset="2"/>
              </a:rPr>
              <a:t>。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b="1" i="1" dirty="0" err="1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</a:rPr>
              <a:t>CrimeForecaster</a:t>
            </a:r>
            <a:r>
              <a:rPr lang="en-US" altLang="zh-CN" sz="1600" b="1" i="1" dirty="0">
                <a:solidFill>
                  <a:srgbClr val="726E36"/>
                </a:solidFill>
                <a:latin typeface="华文中宋" panose="02010600040101010101" charset="-122"/>
                <a:ea typeface="华文中宋" panose="02010600040101010101" charset="-122"/>
              </a:rPr>
              <a:t>+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使用通道注意力机制优化和正则化设计，避免过拟合情况，使验证集损失能够收敛到一定值。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55197F7-3D36-5BF6-C077-8464E9988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22" y="871197"/>
            <a:ext cx="4687979" cy="626412"/>
          </a:xfrm>
          <a:prstGeom prst="rect">
            <a:avLst/>
          </a:prstGeom>
          <a:effectLst>
            <a:outerShdw blurRad="266700" dist="508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2943301-2F12-14A1-B212-AB30623D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06" y="3253714"/>
            <a:ext cx="4687979" cy="655153"/>
          </a:xfrm>
          <a:prstGeom prst="rect">
            <a:avLst/>
          </a:prstGeom>
          <a:effectLst>
            <a:outerShdw blurRad="266700" dist="508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5C5C60D-27AB-359B-F09B-FBD369582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8" y="1021708"/>
            <a:ext cx="4799213" cy="27366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0A6F-C5AC-0B96-66E5-AABBDCB1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C40FC09-BE67-135B-3FE4-EB16F9E4A2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136" y="88866"/>
            <a:ext cx="1057143" cy="4952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A4EA25-D183-91E2-6D44-44EB8FC40F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1" y="0"/>
            <a:ext cx="1057143" cy="5040923"/>
          </a:xfrm>
          <a:prstGeom prst="rect">
            <a:avLst/>
          </a:prstGeom>
        </p:spPr>
      </p:pic>
      <p:sp>
        <p:nvSpPr>
          <p:cNvPr id="2" name="文本占位符 1" descr="7b0a202020202262756c6c6574223a20227b5c2263617465676f727949645c223a5c225c222c5c2274656d706c61746549645c223a32303233313638347d220a7d0a">
            <a:extLst>
              <a:ext uri="{FF2B5EF4-FFF2-40B4-BE49-F238E27FC236}">
                <a16:creationId xmlns:a16="http://schemas.microsoft.com/office/drawing/2014/main" id="{2F5229B9-BD1C-0227-5935-3D3DC6F3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321" y="1020254"/>
            <a:ext cx="7809404" cy="3965915"/>
          </a:xfrm>
        </p:spPr>
        <p:txBody>
          <a:bodyPr/>
          <a:lstStyle/>
          <a:p>
            <a:pPr marL="4381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535027"/>
                </a:solidFill>
              </a:rPr>
              <a:t>数据方法与创新</a:t>
            </a:r>
            <a:endParaRPr lang="en-US" altLang="zh-CN" sz="1600" b="1" dirty="0">
              <a:solidFill>
                <a:srgbClr val="535027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/>
              <a:t>✓ 基于</a:t>
            </a:r>
            <a:r>
              <a:rPr lang="en-US" altLang="zh-CN" dirty="0"/>
              <a:t>Nature</a:t>
            </a:r>
            <a:r>
              <a:rPr lang="zh-CN" altLang="en-US" dirty="0"/>
              <a:t>中国犯罪数据集，设计高效清洗</a:t>
            </a:r>
            <a:r>
              <a:rPr lang="en-US" altLang="zh-CN" dirty="0"/>
              <a:t>-</a:t>
            </a:r>
            <a:r>
              <a:rPr lang="zh-CN" altLang="en-US" dirty="0"/>
              <a:t>转换流程，解决复杂时空数据异构性问题</a:t>
            </a:r>
            <a:br>
              <a:rPr lang="zh-CN" altLang="en-US" dirty="0"/>
            </a:br>
            <a:r>
              <a:rPr lang="zh-CN" altLang="en-US" dirty="0"/>
              <a:t>✓ 融合</a:t>
            </a:r>
            <a:r>
              <a:rPr lang="en-US" altLang="zh-CN" dirty="0" err="1"/>
              <a:t>CrimeForecaster</a:t>
            </a:r>
            <a:r>
              <a:rPr lang="zh-CN" altLang="en-US" dirty="0"/>
              <a:t>与</a:t>
            </a:r>
            <a:r>
              <a:rPr lang="en-US" altLang="zh-CN" dirty="0" err="1"/>
              <a:t>TimesNet</a:t>
            </a:r>
            <a:r>
              <a:rPr lang="zh-CN" altLang="en-US" dirty="0"/>
              <a:t>思想，提出</a:t>
            </a:r>
            <a:r>
              <a:rPr lang="zh-CN" altLang="en-US" b="1" dirty="0"/>
              <a:t>多周期时空耦合模型</a:t>
            </a:r>
            <a:r>
              <a:rPr lang="zh-CN" altLang="en-US" dirty="0"/>
              <a:t>，显著提升标准数据集性能</a:t>
            </a:r>
            <a:endParaRPr lang="en-US" altLang="zh-CN" dirty="0"/>
          </a:p>
          <a:p>
            <a:pPr marL="4381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535027"/>
                </a:solidFill>
              </a:rPr>
              <a:t>实战验证优势</a:t>
            </a:r>
            <a:endParaRPr lang="en-US" altLang="zh-CN" sz="1600" b="1" dirty="0">
              <a:solidFill>
                <a:srgbClr val="535027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/>
              <a:t>✓ 标准数据集性能提升显著</a:t>
            </a:r>
            <a:br>
              <a:rPr lang="zh-CN" altLang="en-US" dirty="0"/>
            </a:br>
            <a:r>
              <a:rPr lang="zh-CN" altLang="en-US" dirty="0"/>
              <a:t>✓ 上海不平衡数据集，提升少数类别的预测准确性</a:t>
            </a:r>
            <a:endParaRPr lang="en-US" altLang="zh-CN" dirty="0"/>
          </a:p>
          <a:p>
            <a:pPr marL="4381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535027"/>
                </a:solidFill>
              </a:rPr>
              <a:t>社会价值</a:t>
            </a:r>
            <a:endParaRPr lang="en-US" altLang="zh-CN" sz="1600" b="1" dirty="0">
              <a:solidFill>
                <a:srgbClr val="535027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/>
              <a:t>▸ 居民：犯罪热力图指导安居决策 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/>
              <a:t>▸ 警方：动态警力调配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zh-CN" altLang="en-US" dirty="0"/>
              <a:t>▸ 媒体：生成区域治安趋势报告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altLang="zh-CN" sz="1600" b="1" dirty="0">
                <a:solidFill>
                  <a:srgbClr val="535027"/>
                </a:solidFill>
              </a:rPr>
              <a:t>"</a:t>
            </a:r>
            <a:r>
              <a:rPr lang="zh-CN" altLang="en-US" sz="1600" b="1" dirty="0">
                <a:solidFill>
                  <a:srgbClr val="535027"/>
                </a:solidFill>
              </a:rPr>
              <a:t>用算法照亮城市安全盲区，让数据成为社会治理的灯塔</a:t>
            </a:r>
            <a:r>
              <a:rPr lang="en-US" altLang="zh-CN" sz="1600" b="1" dirty="0">
                <a:solidFill>
                  <a:srgbClr val="535027"/>
                </a:solidFill>
              </a:rPr>
              <a:t>"</a:t>
            </a:r>
            <a:br>
              <a:rPr lang="zh-CN" altLang="en-US" sz="1600" dirty="0">
                <a:solidFill>
                  <a:srgbClr val="535027"/>
                </a:solidFill>
              </a:rPr>
            </a:br>
            <a:endParaRPr lang="zh-CN" altLang="en-US" sz="1600" dirty="0">
              <a:solidFill>
                <a:srgbClr val="535027"/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146739-6A54-42D2-DCBA-65AFBB87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90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成员贡献</a:t>
            </a:r>
          </a:p>
        </p:txBody>
      </p:sp>
      <p:sp>
        <p:nvSpPr>
          <p:cNvPr id="6" name="矩形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2784902"/>
              </p:ext>
            </p:extLst>
          </p:nvPr>
        </p:nvGraphicFramePr>
        <p:xfrm>
          <a:off x="781977" y="1360487"/>
          <a:ext cx="7579995" cy="242252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81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6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dirty="0"/>
                        <a:t>姓名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dirty="0"/>
                        <a:t>学号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dirty="0"/>
                        <a:t>工作内容</a:t>
                      </a:r>
                    </a:p>
                  </a:txBody>
                  <a:tcPr marL="0" marR="0" marT="25717" marB="257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dirty="0"/>
                        <a:t>陈蔚竹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10225501429 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 CF+</a:t>
                      </a:r>
                      <a:r>
                        <a:rPr lang="zh-CN" altLang="en-US" sz="1400" dirty="0"/>
                        <a:t>模型架构设计、优化、报告书写</a:t>
                      </a:r>
                    </a:p>
                  </a:txBody>
                  <a:tcPr marL="0" marR="0" marT="25717" marB="257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/>
                        <a:t>刘子玉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10225501421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 </a:t>
                      </a:r>
                      <a:r>
                        <a:rPr lang="zh-CN" altLang="en-US" sz="1400" dirty="0"/>
                        <a:t>原模型复现、模型训练、报告书写</a:t>
                      </a:r>
                    </a:p>
                  </a:txBody>
                  <a:tcPr marL="0" marR="0" marT="25717" marB="257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 </a:t>
                      </a:r>
                      <a:r>
                        <a:rPr lang="zh-CN" altLang="en-US" sz="1400" dirty="0"/>
                        <a:t>王菲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10223330406 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 </a:t>
                      </a:r>
                      <a:r>
                        <a:rPr lang="zh-CN" altLang="en-US" sz="1400" dirty="0"/>
                        <a:t>数据收集与预处理、可视化、</a:t>
                      </a:r>
                      <a:r>
                        <a:rPr lang="en-US" altLang="zh-CN" sz="1400" dirty="0"/>
                        <a:t>PPT</a:t>
                      </a:r>
                      <a:r>
                        <a:rPr lang="zh-CN" altLang="en-US" sz="1400" dirty="0"/>
                        <a:t>制作</a:t>
                      </a:r>
                    </a:p>
                  </a:txBody>
                  <a:tcPr marL="0" marR="0" marT="25717" marB="257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dirty="0"/>
                        <a:t>闫研</a:t>
                      </a:r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10225501446</a:t>
                      </a:r>
                      <a:endParaRPr lang="zh-CN" altLang="en-US" sz="1400" dirty="0"/>
                    </a:p>
                  </a:txBody>
                  <a:tcPr marL="0" marR="0" marT="25717" marB="257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dirty="0"/>
                        <a:t>Inception</a:t>
                      </a:r>
                      <a:r>
                        <a:rPr lang="zh-CN" altLang="en-US" sz="1400" dirty="0"/>
                        <a:t>优化、模型训练、</a:t>
                      </a:r>
                      <a:r>
                        <a:rPr lang="en-US" altLang="zh-CN" sz="1400" dirty="0"/>
                        <a:t>PPT</a:t>
                      </a:r>
                      <a:r>
                        <a:rPr lang="zh-CN" altLang="en-US" sz="1400" dirty="0"/>
                        <a:t>制作</a:t>
                      </a:r>
                    </a:p>
                  </a:txBody>
                  <a:tcPr marL="0" marR="0" marT="25717" marB="257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</a:p>
        </p:txBody>
      </p:sp>
      <p:sp>
        <p:nvSpPr>
          <p:cNvPr id="6" name="矩形 5"/>
          <p:cNvSpPr/>
          <p:nvPr/>
        </p:nvSpPr>
        <p:spPr>
          <a:xfrm>
            <a:off x="7991475" y="2552700"/>
            <a:ext cx="810895" cy="842645"/>
          </a:xfrm>
          <a:prstGeom prst="rect">
            <a:avLst/>
          </a:prstGeom>
          <a:solidFill>
            <a:srgbClr val="F6F1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3105" y="1384935"/>
            <a:ext cx="771779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fontAlgn="auto" latinLnBrk="1" hangingPunct="1">
              <a:buAutoNum type="arabicPeriod"/>
            </a:pPr>
            <a:r>
              <a:rPr lang="zh-CN" altLang="en-US"/>
              <a:t>Sun, J., Yue, M., Lin, Z., Yang, X., Nocera, L., Kahn, G., &amp; Shahabi, C. (2020). CrimeForecaster: Crime prediction by exploiting the geographical neighborhoods' spatiotemporal dependencies. (ECML/PKDD)</a:t>
            </a:r>
          </a:p>
          <a:p>
            <a:pPr marL="342900" indent="-342900" algn="just" eaLnBrk="1" fontAlgn="auto" latinLnBrk="1" hangingPunct="1">
              <a:buAutoNum type="arabicPeriod"/>
            </a:pPr>
            <a:r>
              <a:rPr lang="zh-CN" altLang="en-US"/>
              <a:t>*Wu, H., Hu, T., Liu, Y., Zhou, H., Wang, J., &amp; Long, M. (2023). TimesNet: Temporal 2D-Variation Modeling for General Time Series Analysis. In Proceedings of the International Conference on Learning Representations (ICLR).</a:t>
            </a:r>
          </a:p>
          <a:p>
            <a:pPr marL="342900" indent="-342900" algn="just" eaLnBrk="1" fontAlgn="auto" latinLnBrk="1" hangingPunct="1">
              <a:buAutoNum type="arabicPeriod"/>
            </a:pPr>
            <a:r>
              <a:rPr lang="zh-CN" altLang="en-US">
                <a:solidFill>
                  <a:srgbClr val="000000"/>
                </a:solidFill>
                <a:hlinkClick r:id="rId3" action="ppaction://hlinkfile">
                  <a:extLst>
                    <a:ext uri="{DAF060AB-1E55-43B9-8AAB-6FB025537F2F}">
                      <wpsdc:hlinkUnderline xmlns="" xmlns:wpsdc="http://www.wps.cn/officeDocument/2017/drawingmlCustomData" val="1"/>
                    </a:ext>
                  </a:extLst>
                </a:hlinkClick>
              </a:rPr>
              <a:t>https://figshare.com/articles/dataset/_b_A_dataset_on_the_spatiotemporal_distributions_of_street_and_neighborhood_crime_in_China_b_/28106939</a:t>
            </a:r>
            <a:endParaRPr lang="zh-CN" altLang="en-US">
              <a:solidFill>
                <a:srgbClr val="000000"/>
              </a:solidFill>
              <a:hlinkClick r:id="rId3" action="ppaction://hlinkfile">
                <a:extLst>
                  <a:ext uri="{DAF060AB-1E55-43B9-8AAB-6FB025537F2F}">
                    <wpsdc:hlinkUnderline xmlns="" xmlns:wpsdc="http://www.wps.cn/officeDocument/2017/drawingmlCustomData" val="1"/>
                  </a:ext>
                </a:extLst>
              </a:hlinkClick>
            </a:endParaRPr>
          </a:p>
          <a:p>
            <a:pPr marL="342900" indent="-342900" algn="just" eaLnBrk="1" fontAlgn="auto" latinLnBrk="1" hangingPunct="1">
              <a:buSzTx/>
              <a:buAutoNum type="arabicPeriod"/>
            </a:pPr>
            <a:r>
              <a:rPr lang="zh-CN" altLang="en-US">
                <a:hlinkClick r:id="rId4" action="ppaction://hlinkfile">
                  <a:extLst>
                    <a:ext uri="{DAF060AB-1E55-43B9-8AAB-6FB025537F2F}">
                      <wpsdc:hlinkUnderline xmlns="" xmlns:wpsdc="http://www.wps.cn/officeDocument/2017/drawingmlCustomData" val="1"/>
                    </a:ext>
                  </a:extLst>
                </a:hlinkClick>
              </a:rPr>
              <a:t>https://www.ebiotrade.com/newsf/2025-3/20250321061506298.html</a:t>
            </a:r>
            <a:endParaRPr lang="zh-CN" altLang="en-US">
              <a:hlinkClick r:id="rId4" action="ppaction://hlinkfile">
                <a:extLst>
                  <a:ext uri="{DAF060AB-1E55-43B9-8AAB-6FB025537F2F}">
                    <wpsdc:hlinkUnderline xmlns="" xmlns:wpsdc="http://www.wps.cn/officeDocument/2017/drawingmlCustomData" val="1"/>
                  </a:ext>
                </a:extLst>
              </a:hlinkClick>
            </a:endParaRPr>
          </a:p>
          <a:p>
            <a:pPr marL="342900" indent="-342900" algn="just" eaLnBrk="1" fontAlgn="auto" latinLnBrk="1" hangingPunct="1">
              <a:buAutoNum type="arabicPeriod"/>
            </a:pPr>
            <a:endParaRPr lang="zh-CN" altLang="en-US">
              <a:solidFill>
                <a:schemeClr val="tx1"/>
              </a:solidFill>
              <a:hlinkClick r:id="rId4" action="ppaction://hlinkfile"/>
            </a:endParaRPr>
          </a:p>
          <a:p>
            <a:pPr marL="342900" indent="-342900" algn="just" eaLnBrk="1" fontAlgn="auto" latinLnBrk="1" hangingPunct="1">
              <a:buAutoNum type="arabicPeriod"/>
            </a:pPr>
            <a:endParaRPr lang="zh-CN" altLang="en-US">
              <a:solidFill>
                <a:schemeClr val="tx1"/>
              </a:solidFill>
              <a:hlinkClick r:id="rId4" action="ppaction://hlinkfile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78815" y="1287243"/>
            <a:ext cx="5206365" cy="794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just" eaLnBrk="1" fontAlgn="auto" latinLnBrk="0" hangingPunct="1"/>
            <a:r>
              <a:rPr kumimoji="1" lang="zh-CN" altLang="en-US" sz="4000" dirty="0">
                <a:solidFill>
                  <a:schemeClr val="bg1">
                    <a:lumMod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汇报完毕</a:t>
            </a:r>
            <a:r>
              <a:rPr kumimoji="1" lang="en-US" altLang="zh-CN" sz="4000" dirty="0">
                <a:solidFill>
                  <a:schemeClr val="bg1">
                    <a:lumMod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kumimoji="1" lang="zh-CN" altLang="en-US" sz="4000" dirty="0">
                <a:solidFill>
                  <a:schemeClr val="bg1">
                    <a:lumMod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恳请指正</a:t>
            </a:r>
          </a:p>
          <a:p>
            <a:pPr marL="0" indent="0" algn="just" eaLnBrk="1" fontAlgn="auto" latinLnBrk="0" hangingPunct="1"/>
            <a:endParaRPr kumimoji="1" lang="zh-CN" altLang="en-US" sz="4000" dirty="0">
              <a:solidFill>
                <a:schemeClr val="bg1">
                  <a:lumMod val="50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8815" y="2234028"/>
            <a:ext cx="7786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项目名称：</a:t>
            </a:r>
            <a:r>
              <a:rPr lang="en-GB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CrimeForecaster+:</a:t>
            </a:r>
            <a:r>
              <a:rPr lang="zh-CN" altLang="en-GB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时空图卷积与优化算法提升犯罪预测准确率</a:t>
            </a:r>
          </a:p>
          <a:p>
            <a:pPr>
              <a:lnSpc>
                <a:spcPct val="150000"/>
              </a:lnSpc>
            </a:pPr>
            <a:r>
              <a:rPr lang="zh-CN" altLang="en-GB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汇报人：陈蔚竹</a:t>
            </a:r>
          </a:p>
          <a:p>
            <a:pPr>
              <a:lnSpc>
                <a:spcPct val="150000"/>
              </a:lnSpc>
            </a:pPr>
            <a:r>
              <a:rPr lang="zh-CN" altLang="en-GB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汇报日期：</a:t>
            </a:r>
            <a:r>
              <a:rPr lang="en-US" altLang="zh-CN" sz="1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2025.06.17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5c225c222c5c2274656d706c61746549645c223a32303233313638347d220a7d0a"/>
          <p:cNvSpPr>
            <a:spLocks noGrp="1"/>
          </p:cNvSpPr>
          <p:nvPr>
            <p:ph type="body" idx="1"/>
          </p:nvPr>
        </p:nvSpPr>
        <p:spPr>
          <a:xfrm>
            <a:off x="713225" y="1142365"/>
            <a:ext cx="7398385" cy="30168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1.3 </a:t>
            </a: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</a:rPr>
              <a:t>现有研究的局限性</a:t>
            </a:r>
          </a:p>
          <a:p>
            <a:pPr marL="151130" eaLnBrk="1" fontAlgn="auto" latinLnBrk="0" hangingPunct="1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</a:pPr>
            <a:r>
              <a:rPr lang="zh-CN" altLang="en-US" dirty="0">
                <a:sym typeface="+mn-ea"/>
              </a:rPr>
              <a:t>大部分现有研究将城市区域划分为规则网格，忽略了区域之间固有的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空间语义</a:t>
            </a:r>
            <a:r>
              <a:rPr lang="zh-CN" altLang="en-US" dirty="0">
                <a:sym typeface="+mn-ea"/>
              </a:rPr>
              <a:t>信息，未能充分捕获犯罪事件在邻近区域之间的空间相关性。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b="1" dirty="0" err="1">
                <a:latin typeface="华文中宋" panose="02010600040101010101" charset="-122"/>
                <a:sym typeface="+mn-ea"/>
              </a:rPr>
              <a:t>1.4.1 </a:t>
            </a:r>
            <a:r>
              <a:rPr lang="en-US" altLang="zh-CN" b="1" dirty="0" err="1">
                <a:sym typeface="+mn-ea"/>
              </a:rPr>
              <a:t>CrimeForecaster</a:t>
            </a:r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sym typeface="+mn-ea"/>
              </a:rPr>
              <a:t>项目</a:t>
            </a:r>
            <a:endParaRPr lang="zh-CN" altLang="en-US" b="1" dirty="0">
              <a:latin typeface="Times New Roman" panose="02020603050405020304" charset="0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</a:pPr>
            <a:r>
              <a:rPr lang="zh-CN" altLang="en-US" dirty="0">
                <a:sym typeface="+mn-ea"/>
              </a:rPr>
              <a:t>提出端到端的时空深度学习框架，通过结合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图卷积</a:t>
            </a:r>
            <a:r>
              <a:rPr lang="zh-CN" altLang="en-US" dirty="0">
                <a:sym typeface="+mn-ea"/>
              </a:rPr>
              <a:t>（Graph Convolution Network, GCN）与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门控循环单元</a:t>
            </a:r>
            <a:r>
              <a:rPr lang="zh-CN" altLang="en-US" dirty="0">
                <a:sym typeface="+mn-ea"/>
              </a:rPr>
              <a:t>（Gated Recurrent Unit, GRU），同时捕捉犯罪数据的时间和空间依赖关系。</a:t>
            </a:r>
            <a:endParaRPr lang="zh-CN" altLang="en-US" dirty="0">
              <a:latin typeface="Times New Roman" panose="02020603050405020304" charset="0"/>
              <a:ea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1.4.2 </a:t>
            </a: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</a:rPr>
              <a:t>本项目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sym typeface="+mn-ea"/>
              </a:rPr>
              <a:t>通过分析时间与空间的特征关系，进一步提出一种结合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TimesNet</a:t>
            </a:r>
            <a:r>
              <a:rPr lang="zh-CN" altLang="en-US" dirty="0">
                <a:solidFill>
                  <a:srgbClr val="000000"/>
                </a:solidFill>
                <a:sym typeface="+mn-ea"/>
              </a:rPr>
              <a:t> 思想的改进方案。同时制作出具有中国国情特点的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上海市数据集</a:t>
            </a:r>
            <a:r>
              <a:rPr lang="zh-CN" altLang="en-US" dirty="0">
                <a:solidFill>
                  <a:srgbClr val="000000"/>
                </a:solidFill>
                <a:sym typeface="+mn-ea"/>
              </a:rPr>
              <a:t>以验证改进模型的优势。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8113395" y="2837180"/>
            <a:ext cx="707390" cy="310515"/>
          </a:xfrm>
          <a:prstGeom prst="rect">
            <a:avLst/>
          </a:prstGeom>
          <a:solidFill>
            <a:srgbClr val="F6F1E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11445" y="1050925"/>
            <a:ext cx="3695065" cy="3314065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713225" y="1118245"/>
            <a:ext cx="4329113" cy="3246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b="1" kern="0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具体问题</a:t>
            </a:r>
          </a:p>
          <a:p>
            <a:pPr marL="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200" kern="0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在给定上海市各行政区历史一段时期（例如7天）内发生的多种类别犯罪事件的前提下，预测未来一天内各行政区可能出现的犯罪类型分布情况。</a:t>
            </a:r>
            <a:endParaRPr lang="zh-CN" altLang="en-US" sz="1400" kern="0" spc="4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Times New Roman" panose="02020603050405020304" charset="0"/>
              <a:ea typeface="华文中宋" panose="02010600040101010101" charset="-122"/>
              <a:cs typeface="微软雅黑" panose="020B0503020204020204" charset="-122"/>
            </a:endParaRPr>
          </a:p>
          <a:p>
            <a:pPr marL="342900" lvl="0" indent="-3429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sz="1400" b="1" kern="0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抽象问题—</a:t>
            </a:r>
            <a:r>
              <a:rPr lang="zh-CN" altLang="en-US" sz="1400" b="1" kern="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—</a:t>
            </a:r>
            <a:r>
              <a:rPr lang="zh-CN" altLang="en-US" sz="1400" b="1" kern="0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时空序列多标签分类预测问题</a:t>
            </a:r>
          </a:p>
          <a:p>
            <a:pPr marL="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400" kern="0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每个时间步的数据由</a:t>
            </a:r>
            <a:r>
              <a:rPr lang="zh-CN" altLang="en-US" sz="1400" kern="0" spc="40" dirty="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上海市各行政区</a:t>
            </a:r>
            <a:r>
              <a:rPr lang="zh-CN" altLang="en-US" sz="1400" kern="0" spc="4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微软雅黑" panose="020B0503020204020204" charset="-122"/>
              </a:rPr>
              <a:t>的多个犯罪类型的事件计数组成，通过学习历史时序数据预测未来特定时间点的犯罪类型分布。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92090" y="965200"/>
            <a:ext cx="3266440" cy="339915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lang="zh-CN" altLang="en-US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Ø"/>
            </a:pPr>
            <a:r>
              <a:rPr lang="zh-CN" altLang="en-US" b="1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微软雅黑" panose="020B0503020204020204" charset="-122"/>
                <a:sym typeface="+mn-ea"/>
              </a:rPr>
              <a:t>前提假设：</a:t>
            </a:r>
            <a:endParaRPr lang="zh-CN" altLang="en-US" b="1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微软雅黑" panose="020B0503020204020204" charset="-122"/>
            </a:endParaRPr>
          </a:p>
          <a:p>
            <a:pPr marL="508000" lvl="1" indent="-241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假设区域之间的空间邻接关系是固定的，不随时间变化；</a:t>
            </a:r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08000" lvl="1" indent="-241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将区域之间的距离作为权重，构建地理邻接矩阵；</a:t>
            </a:r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08000" lvl="1" indent="-241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仅使用历史犯罪记录数据，不考虑天气、节假日、人口流动等外部因素；</a:t>
            </a:r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08000" lvl="1" indent="-241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circleNumDbPlain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犯罪类型归一化为8个主要类别，包括危险驾驶、寻衅滋事、强奸、抢劫、故意伤害、盗窃、诈骗和贩卖毒品；</a:t>
            </a:r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426000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问题定义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系统架构</a:t>
            </a:r>
            <a:r>
              <a:rPr lang="en-US" altLang="zh-CN" dirty="0"/>
              <a:t> &amp; </a:t>
            </a:r>
            <a:r>
              <a:rPr lang="zh-CN" altLang="en-US" dirty="0"/>
              <a:t>算法架构</a:t>
            </a:r>
            <a:endParaRPr lang="en-US" altLang="zh-CN" dirty="0"/>
          </a:p>
        </p:txBody>
      </p:sp>
      <p:sp>
        <p:nvSpPr>
          <p:cNvPr id="8" name="Google Shape;611;p23"/>
          <p:cNvSpPr/>
          <p:nvPr/>
        </p:nvSpPr>
        <p:spPr>
          <a:xfrm>
            <a:off x="4636421" y="1227032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12;p23"/>
          <p:cNvGrpSpPr/>
          <p:nvPr/>
        </p:nvGrpSpPr>
        <p:grpSpPr>
          <a:xfrm>
            <a:off x="2517323" y="1114923"/>
            <a:ext cx="1441800" cy="1265652"/>
            <a:chOff x="2346475" y="1523841"/>
            <a:chExt cx="1441800" cy="1265652"/>
          </a:xfrm>
        </p:grpSpPr>
        <p:sp>
          <p:nvSpPr>
            <p:cNvPr id="10" name="Google Shape;613;p23"/>
            <p:cNvSpPr txBox="1"/>
            <p:nvPr/>
          </p:nvSpPr>
          <p:spPr>
            <a:xfrm>
              <a:off x="2346475" y="1944393"/>
              <a:ext cx="14418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sym typeface="Dela Gothic One" panose="00000500000000000000" charset="-128"/>
                </a:rPr>
                <a:t>       </a:t>
              </a:r>
              <a:r>
                <a:rPr lang="en-GB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sym typeface="Dela Gothic One" panose="00000500000000000000" charset="-128"/>
                </a:rPr>
                <a:t>G</a:t>
              </a:r>
              <a:r>
                <a:rPr lang="en-US" altLang="en-GB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sym typeface="Dela Gothic One" panose="00000500000000000000" charset="-128"/>
                </a:rPr>
                <a:t>C</a:t>
              </a:r>
            </a:p>
          </p:txBody>
        </p:sp>
        <p:sp>
          <p:nvSpPr>
            <p:cNvPr id="11" name="Google Shape;614;p23"/>
            <p:cNvSpPr txBox="1"/>
            <p:nvPr/>
          </p:nvSpPr>
          <p:spPr>
            <a:xfrm>
              <a:off x="2346475" y="2232093"/>
              <a:ext cx="1441800" cy="5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kumimoji="0" lang="zh-CN" altLang="en-US" sz="1400" b="0" i="0" u="none" strike="noStrike" kern="0" cap="none" spc="40" normalizeH="0" baseline="0" noProof="0" dirty="0">
                  <a:ln w="3175">
                    <a:noFill/>
                    <a:prstDash val="dash"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imes New Roman" panose="02020603050405020304" charset="0"/>
                  <a:ea typeface="华文中宋" panose="02010600040101010101" charset="-122"/>
                  <a:cs typeface="Lato" panose="020F0502020204030203"/>
                  <a:sym typeface="Arial" panose="020B0604020202020204"/>
                </a:rPr>
                <a:t>图卷积模块</a:t>
              </a:r>
              <a:endParaRPr dirty="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" name="Google Shape;615;p23"/>
            <p:cNvSpPr/>
            <p:nvPr/>
          </p:nvSpPr>
          <p:spPr>
            <a:xfrm>
              <a:off x="2465098" y="1523841"/>
              <a:ext cx="1026600" cy="401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P</a:t>
              </a:r>
              <a:r>
                <a:rPr 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1</a:t>
              </a:r>
              <a:endParaRPr sz="3000" dirty="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13" name="Google Shape;616;p23"/>
          <p:cNvGrpSpPr/>
          <p:nvPr/>
        </p:nvGrpSpPr>
        <p:grpSpPr>
          <a:xfrm>
            <a:off x="5664085" y="1823175"/>
            <a:ext cx="1865332" cy="1254614"/>
            <a:chOff x="5328458" y="1525588"/>
            <a:chExt cx="1865332" cy="1254614"/>
          </a:xfrm>
        </p:grpSpPr>
        <p:sp>
          <p:nvSpPr>
            <p:cNvPr id="14" name="Google Shape;617;p23"/>
            <p:cNvSpPr txBox="1"/>
            <p:nvPr/>
          </p:nvSpPr>
          <p:spPr>
            <a:xfrm>
              <a:off x="5328458" y="1952500"/>
              <a:ext cx="1865332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GB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cs typeface="Dela Gothic One" panose="00000500000000000000" charset="-128"/>
                  <a:sym typeface="Dela Gothic One" panose="00000500000000000000" charset="-128"/>
                </a:rPr>
                <a:t>Times B</a:t>
              </a:r>
              <a:r>
                <a:rPr lang="en-US" altLang="zh-CN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cs typeface="Dela Gothic One" panose="00000500000000000000" charset="-128"/>
                  <a:sym typeface="Dela Gothic One" panose="00000500000000000000" charset="-128"/>
                </a:rPr>
                <a:t>lock</a:t>
              </a:r>
              <a:endParaRPr sz="1600" dirty="0">
                <a:solidFill>
                  <a:srgbClr val="805D24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  <p:sp>
          <p:nvSpPr>
            <p:cNvPr id="15" name="Google Shape;618;p23"/>
            <p:cNvSpPr txBox="1"/>
            <p:nvPr/>
          </p:nvSpPr>
          <p:spPr>
            <a:xfrm>
              <a:off x="5540938" y="2222802"/>
              <a:ext cx="1441800" cy="5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 panose="020B0604020202020204"/>
                <a:buNone/>
              </a:pPr>
              <a:r>
                <a:rPr lang="zh-CN" altLang="en-US" spc="40" dirty="0">
                  <a:ln w="3175">
                    <a:noFill/>
                    <a:prstDash val="dash"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charset="0"/>
                  <a:ea typeface="华文中宋" panose="02010600040101010101" charset="-122"/>
                  <a:cs typeface="Lato" panose="020F0502020204030203"/>
                  <a:sym typeface="Lato" panose="020F0502020204030203"/>
                </a:rPr>
                <a:t>时空序列模块</a:t>
              </a:r>
              <a:endParaRPr spc="4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6" name="Google Shape;619;p23"/>
            <p:cNvSpPr/>
            <p:nvPr/>
          </p:nvSpPr>
          <p:spPr>
            <a:xfrm>
              <a:off x="5725925" y="1525588"/>
              <a:ext cx="1071600" cy="401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P</a:t>
              </a:r>
              <a:r>
                <a:rPr lang="en-GB" sz="300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2</a:t>
              </a:r>
              <a:endParaRPr sz="3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17" name="Google Shape;620;p23"/>
          <p:cNvGrpSpPr/>
          <p:nvPr/>
        </p:nvGrpSpPr>
        <p:grpSpPr>
          <a:xfrm>
            <a:off x="2044412" y="3028031"/>
            <a:ext cx="2070311" cy="1289006"/>
            <a:chOff x="1766760" y="2996588"/>
            <a:chExt cx="2185766" cy="1289006"/>
          </a:xfrm>
        </p:grpSpPr>
        <p:sp>
          <p:nvSpPr>
            <p:cNvPr id="18" name="Google Shape;621;p23"/>
            <p:cNvSpPr txBox="1"/>
            <p:nvPr/>
          </p:nvSpPr>
          <p:spPr>
            <a:xfrm>
              <a:off x="1766760" y="3436292"/>
              <a:ext cx="2185766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Arial" panose="020B0604020202020204"/>
                <a:buNone/>
              </a:pPr>
              <a:r>
                <a:rPr lang="en-GB" sz="1600" dirty="0">
                  <a:solidFill>
                    <a:srgbClr val="805D24"/>
                  </a:solidFill>
                  <a:latin typeface="Noto Sans SC Black" panose="020B0200000000000000" pitchFamily="34" charset="-122"/>
                  <a:ea typeface="Noto Sans SC Black" panose="020B0200000000000000" pitchFamily="34" charset="-122"/>
                  <a:sym typeface="Dela Gothic One" panose="00000500000000000000" charset="-128"/>
                </a:rPr>
                <a:t>Inception Block</a:t>
              </a:r>
              <a:endParaRPr sz="1600" dirty="0">
                <a:solidFill>
                  <a:srgbClr val="805D24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sym typeface="Dela Gothic One" panose="00000500000000000000" charset="-128"/>
              </a:endParaRPr>
            </a:p>
          </p:txBody>
        </p:sp>
        <p:sp>
          <p:nvSpPr>
            <p:cNvPr id="19" name="Google Shape;622;p23"/>
            <p:cNvSpPr txBox="1"/>
            <p:nvPr/>
          </p:nvSpPr>
          <p:spPr>
            <a:xfrm>
              <a:off x="2346475" y="3722494"/>
              <a:ext cx="14418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zh-CN" altLang="en-US" spc="40" dirty="0">
                  <a:ln w="3175">
                    <a:noFill/>
                    <a:prstDash val="dash"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charset="0"/>
                  <a:ea typeface="华文中宋" panose="02010600040101010101" charset="-122"/>
                  <a:cs typeface="Lato" panose="020F0502020204030203"/>
                </a:rPr>
                <a:t>可选模块</a:t>
              </a:r>
              <a:endParaRPr spc="4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0" name="Google Shape;623;p23"/>
            <p:cNvSpPr/>
            <p:nvPr/>
          </p:nvSpPr>
          <p:spPr>
            <a:xfrm>
              <a:off x="2346475" y="2996588"/>
              <a:ext cx="1026600" cy="453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P</a:t>
              </a:r>
              <a:r>
                <a:rPr lang="en-GB" sz="3000" dirty="0">
                  <a:solidFill>
                    <a:schemeClr val="dk1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3</a:t>
              </a:r>
              <a:endParaRPr sz="3000" dirty="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sp>
        <p:nvSpPr>
          <p:cNvPr id="25" name="Google Shape;628;p23"/>
          <p:cNvSpPr/>
          <p:nvPr/>
        </p:nvSpPr>
        <p:spPr>
          <a:xfrm>
            <a:off x="4649724" y="2156716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29;p23"/>
          <p:cNvSpPr/>
          <p:nvPr/>
        </p:nvSpPr>
        <p:spPr>
          <a:xfrm>
            <a:off x="4649698" y="3161518"/>
            <a:ext cx="186300" cy="18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631;p23"/>
          <p:cNvCxnSpPr>
            <a:stCxn id="16" idx="1"/>
            <a:endCxn id="25" idx="6"/>
          </p:cNvCxnSpPr>
          <p:nvPr/>
        </p:nvCxnSpPr>
        <p:spPr>
          <a:xfrm rot="10800000" flipV="1">
            <a:off x="4835525" y="2023745"/>
            <a:ext cx="1226185" cy="226060"/>
          </a:xfrm>
          <a:prstGeom prst="bentConnector3">
            <a:avLst>
              <a:gd name="adj1" fmla="val 4997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32;p23"/>
          <p:cNvCxnSpPr>
            <a:stCxn id="20" idx="3"/>
            <a:endCxn id="26" idx="2"/>
          </p:cNvCxnSpPr>
          <p:nvPr/>
        </p:nvCxnSpPr>
        <p:spPr>
          <a:xfrm>
            <a:off x="3565525" y="3255010"/>
            <a:ext cx="1083945" cy="317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34;p23"/>
          <p:cNvCxnSpPr/>
          <p:nvPr/>
        </p:nvCxnSpPr>
        <p:spPr>
          <a:xfrm flipV="1">
            <a:off x="3561540" y="1320344"/>
            <a:ext cx="1092498" cy="20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35;p23"/>
          <p:cNvCxnSpPr>
            <a:stCxn id="8" idx="4"/>
            <a:endCxn id="25" idx="0"/>
          </p:cNvCxnSpPr>
          <p:nvPr/>
        </p:nvCxnSpPr>
        <p:spPr>
          <a:xfrm>
            <a:off x="4729571" y="1413332"/>
            <a:ext cx="13303" cy="743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36;p23"/>
          <p:cNvCxnSpPr>
            <a:stCxn id="25" idx="4"/>
            <a:endCxn id="26" idx="0"/>
          </p:cNvCxnSpPr>
          <p:nvPr/>
        </p:nvCxnSpPr>
        <p:spPr>
          <a:xfrm flipH="1">
            <a:off x="4742848" y="2343016"/>
            <a:ext cx="26" cy="8185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637;p23"/>
          <p:cNvCxnSpPr>
            <a:stCxn id="26" idx="4"/>
          </p:cNvCxnSpPr>
          <p:nvPr/>
        </p:nvCxnSpPr>
        <p:spPr>
          <a:xfrm>
            <a:off x="4742848" y="3347818"/>
            <a:ext cx="0" cy="54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39;p23"/>
          <p:cNvCxnSpPr>
            <a:stCxn id="12" idx="1"/>
          </p:cNvCxnSpPr>
          <p:nvPr/>
        </p:nvCxnSpPr>
        <p:spPr>
          <a:xfrm flipH="1">
            <a:off x="1807946" y="1315623"/>
            <a:ext cx="828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43;p23"/>
          <p:cNvCxnSpPr>
            <a:endCxn id="20" idx="1"/>
          </p:cNvCxnSpPr>
          <p:nvPr/>
        </p:nvCxnSpPr>
        <p:spPr>
          <a:xfrm>
            <a:off x="1689213" y="3255303"/>
            <a:ext cx="904293" cy="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44;p23"/>
          <p:cNvCxnSpPr>
            <a:stCxn id="16" idx="3"/>
          </p:cNvCxnSpPr>
          <p:nvPr/>
        </p:nvCxnSpPr>
        <p:spPr>
          <a:xfrm>
            <a:off x="7133787" y="2023875"/>
            <a:ext cx="828000" cy="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文本占位符 1"/>
          <p:cNvSpPr>
            <a:spLocks noGrp="1"/>
          </p:cNvSpPr>
          <p:nvPr>
            <p:ph type="body" idx="1"/>
          </p:nvPr>
        </p:nvSpPr>
        <p:spPr>
          <a:xfrm>
            <a:off x="1688465" y="2259330"/>
            <a:ext cx="2947670" cy="751840"/>
          </a:xfrm>
        </p:spPr>
        <p:txBody>
          <a:bodyPr/>
          <a:lstStyle/>
          <a:p>
            <a:pPr marL="285750" indent="-285750" defTabSz="913765" fontAlgn="ctr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sz="105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利用地理空间矩阵，通过扩散卷积聚合临近节点信息，建模节点间的</a:t>
            </a:r>
            <a:r>
              <a:rPr lang="zh-CN" altLang="en-US" sz="1200" b="1" spc="40" dirty="0">
                <a:ln w="3175">
                  <a:noFill/>
                  <a:prstDash val="dash"/>
                </a:ln>
                <a:solidFill>
                  <a:srgbClr val="805D24"/>
                </a:solidFill>
                <a:sym typeface="Arial" panose="020B0604020202020204"/>
              </a:rPr>
              <a:t>空间</a:t>
            </a:r>
            <a:r>
              <a:rPr lang="zh-CN" altLang="en-US" sz="105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关系</a:t>
            </a:r>
            <a:r>
              <a:rPr lang="zh-CN" altLang="en-US" sz="11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。</a:t>
            </a:r>
            <a:endParaRPr lang="en-US" altLang="zh-CN" sz="11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sym typeface="Arial" panose="020B0604020202020204"/>
            </a:endParaRPr>
          </a:p>
        </p:txBody>
      </p:sp>
      <p:sp>
        <p:nvSpPr>
          <p:cNvPr id="69" name="文本占位符 1"/>
          <p:cNvSpPr txBox="1"/>
          <p:nvPr/>
        </p:nvSpPr>
        <p:spPr>
          <a:xfrm>
            <a:off x="1689100" y="4129405"/>
            <a:ext cx="2884805" cy="54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 panose="020F0502020204030203"/>
              <a:buNone/>
              <a:defRPr sz="1400" b="0" i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285750" indent="-285750" defTabSz="913765" fontAlgn="ctr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sz="105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多个不同大小的卷积核并行，提取多尺度特征，增强模型对不同时间尺度变化的捕捉能力。</a:t>
            </a:r>
            <a:endParaRPr lang="en-US" altLang="zh-CN" sz="11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sym typeface="Arial" panose="020B0604020202020204"/>
            </a:endParaRPr>
          </a:p>
        </p:txBody>
      </p:sp>
      <p:sp>
        <p:nvSpPr>
          <p:cNvPr id="70" name="文本占位符 1"/>
          <p:cNvSpPr txBox="1"/>
          <p:nvPr/>
        </p:nvSpPr>
        <p:spPr>
          <a:xfrm>
            <a:off x="5207720" y="2933647"/>
            <a:ext cx="3135834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 panose="020F0502020204030203"/>
              <a:buNone/>
              <a:defRPr sz="1400" b="0" i="0" u="none" strike="noStrike" kern="0" cap="none" spc="0" normalizeH="0">
                <a:solidFill>
                  <a:schemeClr val="accent1"/>
                </a:solidFill>
                <a:uFillTx/>
                <a:latin typeface="Times New Roman" panose="02020603050405020304" charset="0"/>
                <a:ea typeface="华文中宋" panose="02010600040101010101" charset="-122"/>
                <a:cs typeface="Lato" panose="020F0502020204030203"/>
                <a:sym typeface="Lato" panose="020F0502020204030203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 panose="02000000000000000000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285750" indent="-285750" defTabSz="913765" fontAlgn="ctr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sz="105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通过频域和时域卷积处理时空序列数据，并结合注意力机制增强</a:t>
            </a:r>
            <a:r>
              <a:rPr lang="zh-CN" altLang="en-US" sz="1200" spc="40" dirty="0">
                <a:ln w="3175">
                  <a:noFill/>
                  <a:prstDash val="dash"/>
                </a:ln>
                <a:solidFill>
                  <a:srgbClr val="805D24"/>
                </a:solidFill>
                <a:sym typeface="Arial" panose="020B0604020202020204"/>
              </a:rPr>
              <a:t>时空</a:t>
            </a:r>
            <a:r>
              <a:rPr lang="zh-CN" altLang="en-US" sz="105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/>
              </a:rPr>
              <a:t>信息的建模。</a:t>
            </a:r>
            <a:endParaRPr lang="en-US" altLang="zh-CN" sz="105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sym typeface="Arial" panose="020B0604020202020204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9" y="1284077"/>
            <a:ext cx="906901" cy="1727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组合 78"/>
          <p:cNvGrpSpPr/>
          <p:nvPr/>
        </p:nvGrpSpPr>
        <p:grpSpPr>
          <a:xfrm>
            <a:off x="7441553" y="1504268"/>
            <a:ext cx="1487288" cy="1114677"/>
            <a:chOff x="7327900" y="1344083"/>
            <a:chExt cx="1562100" cy="1222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/>
            <a:srcRect l="2259" t="6356" r="1408" b="6146"/>
            <a:stretch>
              <a:fillRect/>
            </a:stretch>
          </p:blipFill>
          <p:spPr>
            <a:xfrm>
              <a:off x="7327900" y="1344083"/>
              <a:ext cx="1562100" cy="12227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4183" y="1356577"/>
              <a:ext cx="45719" cy="56755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51793" y="1160600"/>
            <a:ext cx="3784772" cy="3402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3.1.1 neighborhoods </a:t>
            </a:r>
            <a:r>
              <a:rPr lang="zh-CN" altLang="en-US" sz="1600" b="1" dirty="0"/>
              <a:t>邻域</a:t>
            </a:r>
            <a:endParaRPr lang="en-US" altLang="zh-CN" sz="1600" b="1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一个城市可以表示为一组不相交的邻域：</a:t>
            </a:r>
          </a:p>
          <a:p>
            <a:pPr algn="ctr">
              <a:lnSpc>
                <a:spcPct val="150000"/>
              </a:lnSpc>
            </a:pP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将地理信息表现为加权无向图：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邻域之间的加权关系表示为：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/>
              <p:cNvSpPr txBox="1"/>
              <p:nvPr/>
            </p:nvSpPr>
            <p:spPr>
              <a:xfrm>
                <a:off x="4819732" y="1938161"/>
                <a:ext cx="1706574" cy="348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524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Lato" panose="020F0502020204030203"/>
                  <a:buNone/>
                  <a:defRPr sz="1400" b="0" i="0" u="none" strike="noStrike" kern="0" cap="none" spc="0" normalizeH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ea typeface="华文中宋" panose="02010600040101010101" charset="-122"/>
                    <a:cs typeface="Lato" panose="020F0502020204030203"/>
                    <a:sym typeface="Lato" panose="020F0502020204030203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rabi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rabi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alpha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 Condensed Light" panose="02000000000000000000"/>
                  <a:buAutoNum type="romanLcPeriod"/>
                  <a:defRPr sz="1400" b="0" i="0" u="none" strike="noStrike" cap="none">
                    <a:solidFill>
                      <a:schemeClr val="dk1"/>
                    </a:solidFill>
                    <a:latin typeface="Lato" panose="020F0502020204030203"/>
                    <a:ea typeface="Lato" panose="020F0502020204030203"/>
                    <a:cs typeface="Lato" panose="020F0502020204030203"/>
                    <a:sym typeface="Lato" panose="020F0502020204030203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mtClean="0">
                        <a:solidFill>
                          <a:srgbClr val="805D24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rgbClr val="805D24"/>
                    </a:solidFill>
                    <a:latin typeface="华文中宋" panose="02010600040101010101" charset="-122"/>
                  </a:rPr>
                  <a:t> 表示距离标准差</a:t>
                </a:r>
              </a:p>
            </p:txBody>
          </p:sp>
        </mc:Choice>
        <mc:Fallback xmlns="">
          <p:sp>
            <p:nvSpPr>
              <p:cNvPr id="9" name="文本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32" y="1938161"/>
                <a:ext cx="1706574" cy="348921"/>
              </a:xfrm>
              <a:prstGeom prst="rect">
                <a:avLst/>
              </a:prstGeom>
              <a:blipFill rotWithShape="1">
                <a:blip r:embed="rId4"/>
                <a:stretch>
                  <a:fillRect l="-5" t="-40" r="24" b="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形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8614" y="1966140"/>
            <a:ext cx="2521687" cy="320942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0545" y="2935499"/>
            <a:ext cx="1936219" cy="315198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2733" y="3879286"/>
            <a:ext cx="3313832" cy="683478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3260436" y="4262582"/>
            <a:ext cx="286328" cy="290946"/>
          </a:xfrm>
          <a:prstGeom prst="roundRect">
            <a:avLst/>
          </a:prstGeom>
          <a:noFill/>
          <a:ln>
            <a:solidFill>
              <a:srgbClr val="805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2761673" y="3846945"/>
            <a:ext cx="1302327" cy="327638"/>
          </a:xfrm>
          <a:prstGeom prst="roundRect">
            <a:avLst/>
          </a:prstGeom>
          <a:solidFill>
            <a:srgbClr val="C6A76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819733" y="2564738"/>
            <a:ext cx="3469903" cy="1046680"/>
            <a:chOff x="4819733" y="2564738"/>
            <a:chExt cx="3469903" cy="1046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占位符 1"/>
                <p:cNvSpPr txBox="1"/>
                <p:nvPr/>
              </p:nvSpPr>
              <p:spPr>
                <a:xfrm>
                  <a:off x="4819733" y="2564738"/>
                  <a:ext cx="3469903" cy="1046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15240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Lato" panose="020F0502020204030203"/>
                    <a:buNone/>
                    <a:defRPr sz="1400" b="0" i="0" u="none" strike="noStrike" kern="0" cap="none" spc="0" normalizeH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  <a:ea typeface="华文中宋" panose="02010600040101010101" charset="-122"/>
                      <a:cs typeface="Lato" panose="020F0502020204030203"/>
                      <a:sym typeface="Lato" panose="020F0502020204030203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rabi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rabi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                  </a:t>
                  </a:r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表示两个邻域之间的距离。当两邻域相邻时，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>
                          <a:solidFill>
                            <a:srgbClr val="805D24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</m:oMath>
                  </a14:m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零；当两邻域不相邻时，                  取最小。</a:t>
                  </a:r>
                  <a:endParaRPr lang="en-US" altLang="zh-CN" dirty="0">
                    <a:solidFill>
                      <a:srgbClr val="805D24"/>
                    </a:solidFill>
                    <a:latin typeface="华文中宋" panose="02010600040101010101" charset="-122"/>
                  </a:endParaRPr>
                </a:p>
              </p:txBody>
            </p:sp>
          </mc:Choice>
          <mc:Fallback xmlns="">
            <p:sp>
              <p:nvSpPr>
                <p:cNvPr id="28" name="文本占位符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733" y="2564738"/>
                  <a:ext cx="3469903" cy="1046680"/>
                </a:xfrm>
                <a:prstGeom prst="rect">
                  <a:avLst/>
                </a:prstGeom>
                <a:blipFill rotWithShape="1">
                  <a:blip r:embed="rId11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图形 2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44881" y="2619716"/>
              <a:ext cx="1054283" cy="241966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72023" y="3296339"/>
              <a:ext cx="1054283" cy="24196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1793" y="1160600"/>
                <a:ext cx="4961501" cy="340216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/>
                  <a:t>3.1.2 Crime Event </a:t>
                </a:r>
                <a:r>
                  <a:rPr lang="zh-CN" altLang="en-US" sz="1600" b="1" dirty="0"/>
                  <a:t>犯罪事件</a:t>
                </a:r>
                <a:endParaRPr lang="en-US" altLang="zh-CN" sz="1600" b="1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/>
                  <a:t>给定窗口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，犯罪事件按不重叠的时间块进行划分：</a:t>
                </a: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/>
                  <a:t>每个区域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时间数据表示为：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sz="1600" b="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1793" y="1160600"/>
                <a:ext cx="4961501" cy="3402164"/>
              </a:xfrm>
              <a:blipFill rotWithShape="1">
                <a:blip r:embed="rId4"/>
                <a:stretch>
                  <a:fillRect l="-12" t="-13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定义</a:t>
            </a: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2516" y="1994969"/>
            <a:ext cx="2425453" cy="31152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0590" y="2939645"/>
            <a:ext cx="3974064" cy="40243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458691" y="2043686"/>
            <a:ext cx="3048000" cy="824205"/>
            <a:chOff x="5458691" y="2043686"/>
            <a:chExt cx="3048000" cy="82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占位符 1"/>
                <p:cNvSpPr txBox="1"/>
                <p:nvPr/>
              </p:nvSpPr>
              <p:spPr>
                <a:xfrm>
                  <a:off x="5458691" y="2043686"/>
                  <a:ext cx="3048000" cy="8242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15240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Lato" panose="020F0502020204030203"/>
                    <a:buNone/>
                    <a:defRPr sz="1400" b="0" i="0" u="none" strike="noStrike" kern="0" cap="none" spc="0" normalizeH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  <a:ea typeface="华文中宋" panose="02010600040101010101" charset="-122"/>
                      <a:cs typeface="Lato" panose="020F0502020204030203"/>
                      <a:sym typeface="Lato" panose="020F0502020204030203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rabi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rabi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alpha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Roboto Condensed Light" panose="02000000000000000000"/>
                    <a:buAutoNum type="romanLcPeriod"/>
                    <a:defRPr sz="1400" b="0" i="0" u="none" strike="noStrike" cap="none">
                      <a:solidFill>
                        <a:schemeClr val="dk1"/>
                      </a:solidFill>
                      <a:latin typeface="Lato" panose="020F0502020204030203"/>
                      <a:ea typeface="Lato" panose="020F0502020204030203"/>
                      <a:cs typeface="Lato" panose="020F0502020204030203"/>
                      <a:sym typeface="Lato" panose="020F0502020204030203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             </a:t>
                  </a:r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表示在时间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solidFill>
                            <a:srgbClr val="805D2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solidFill>
                            <a:srgbClr val="805D24"/>
                          </a:solidFill>
                          <a:latin typeface="Cambria Math" panose="02040503050406030204" pitchFamily="18" charset="0"/>
                        </a:rPr>
                        <m:t>时，</m:t>
                      </m:r>
                    </m:oMath>
                  </a14:m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犯罪类型 </a:t>
                  </a:r>
                  <a14:m>
                    <m:oMath xmlns:m="http://schemas.openxmlformats.org/officeDocument/2006/math">
                      <m:r>
                        <a:rPr lang="en-US" altLang="zh-CN">
                          <a:solidFill>
                            <a:srgbClr val="805D24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 是否发生在区域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805D2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805D24"/>
                      </a:solidFill>
                      <a:latin typeface="华文中宋" panose="02010600040101010101" charset="-122"/>
                    </a:rPr>
                    <a:t>。</a:t>
                  </a:r>
                  <a:endParaRPr lang="en-US" altLang="zh-CN" dirty="0">
                    <a:solidFill>
                      <a:srgbClr val="805D24"/>
                    </a:solidFill>
                    <a:latin typeface="华文中宋" panose="02010600040101010101" charset="-122"/>
                  </a:endParaRPr>
                </a:p>
              </p:txBody>
            </p:sp>
          </mc:Choice>
          <mc:Fallback xmlns="">
            <p:sp>
              <p:nvSpPr>
                <p:cNvPr id="10" name="文本占位符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691" y="2043686"/>
                  <a:ext cx="3048000" cy="824205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868" y="2139458"/>
              <a:ext cx="600387" cy="25016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87" y="2229110"/>
            <a:ext cx="2114286" cy="11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54734" y="826430"/>
                <a:ext cx="4382680" cy="3948218"/>
              </a:xfrm>
            </p:spPr>
            <p:txBody>
              <a:bodyPr/>
              <a:lstStyle/>
              <a:p>
                <a:pPr marL="285750" indent="-285750" defTabSz="913765" fontAlgn="ctr">
                  <a:lnSpc>
                    <a:spcPct val="150000"/>
                  </a:lnSpc>
                  <a:buClr>
                    <a:srgbClr val="000000"/>
                  </a:buClr>
                  <a:buFont typeface="Wingdings" panose="05000000000000000000" charset="0"/>
                  <a:buChar char="Ø"/>
                </a:pPr>
                <a:r>
                  <a:rPr lang="zh-CN" altLang="en-US" b="1" dirty="0"/>
                  <a:t>图结构表示：</a:t>
                </a:r>
                <a:endParaRPr lang="en-US" altLang="zh-CN" b="1" dirty="0"/>
              </a:p>
              <a:p>
                <a:pPr marL="0" defTabSz="913765" fontAlgn="ctr">
                  <a:lnSpc>
                    <a:spcPct val="150000"/>
                  </a:lnSpc>
                  <a:buClr>
                    <a:srgbClr val="000000"/>
                  </a:buClr>
                </a:pPr>
                <a:r>
                  <a:rPr lang="zh-CN" altLang="en-US" dirty="0"/>
                  <a:t>      将城市划分为多个地理区域（如街区、社区），并将这些区域映射为图中的节点。</a:t>
                </a:r>
                <a:endParaRPr lang="en-US" altLang="zh-CN" dirty="0"/>
              </a:p>
              <a:p>
                <a:pPr marL="285750" indent="-285750" defTabSz="913765" fontAlgn="ctr">
                  <a:lnSpc>
                    <a:spcPct val="150000"/>
                  </a:lnSpc>
                  <a:buClr>
                    <a:srgbClr val="00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为什么选用</a:t>
                </a:r>
                <a:r>
                  <a:rPr lang="zh-CN" altLang="en-US" b="1" dirty="0">
                    <a:solidFill>
                      <a:srgbClr val="805D24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图卷积</a:t>
                </a:r>
                <a:r>
                  <a:rPr lang="zh-CN" altLang="en-US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？</a:t>
                </a:r>
                <a:endPara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defTabSz="913765" fontAlgn="ctr">
                  <a:lnSpc>
                    <a:spcPct val="150000"/>
                  </a:lnSpc>
                  <a:buClr>
                    <a:srgbClr val="000000"/>
                  </a:buClr>
                </a:pPr>
                <a:r>
                  <a:rPr lang="en-US" altLang="zh-CN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</a:t>
                </a:r>
                <a:r>
                  <a:rPr lang="zh-CN" altLang="en-US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利用结构自身传播特征，可基于邻节点进行卷积运算。</a:t>
                </a:r>
                <a:endPara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marL="0" defTabSz="913765" fontAlgn="ctr">
                  <a:lnSpc>
                    <a:spcPct val="150000"/>
                  </a:lnSpc>
                  <a:buClr>
                    <a:srgbClr val="000000"/>
                  </a:buClr>
                </a:pPr>
                <a:endParaRPr lang="en-US" altLang="zh-CN" dirty="0"/>
              </a:p>
              <a:p>
                <a:pPr marL="285750" indent="-285750" defTabSz="913765" fontAlgn="ctr">
                  <a:lnSpc>
                    <a:spcPct val="150000"/>
                  </a:lnSpc>
                  <a:buClr>
                    <a:srgbClr val="000000"/>
                  </a:buClr>
                  <a:buFont typeface="Wingdings" panose="05000000000000000000" charset="0"/>
                  <a:buChar char="Ø"/>
                </a:pPr>
                <a:r>
                  <a:rPr lang="zh-CN" altLang="en-US" b="1" dirty="0"/>
                  <a:t>扩散卷积</a:t>
                </a:r>
                <a:endParaRPr lang="en-US" altLang="zh-CN" b="1" dirty="0"/>
              </a:p>
              <a:p>
                <a:pPr marL="0" defTabSz="913765" fontAlgn="ctr">
                  <a:lnSpc>
                    <a:spcPct val="150000"/>
                  </a:lnSpc>
                  <a:buClr>
                    <a:srgbClr val="000000"/>
                  </a:buClr>
                </a:pPr>
                <a:r>
                  <a:rPr lang="en-US" altLang="zh-CN" dirty="0"/>
                  <a:t>       </a:t>
                </a:r>
                <a:r>
                  <a:rPr lang="zh-CN" altLang="en-US" dirty="0"/>
                  <a:t>由于一个地点的犯罪发生与附近地点高度相关，特别是社区扩散，为了模拟扩散过程，采用</a:t>
                </a:r>
                <a:r>
                  <a:rPr lang="zh-CN" altLang="en-US" sz="1800" dirty="0">
                    <a:solidFill>
                      <a:srgbClr val="805D24"/>
                    </a:solidFill>
                  </a:rPr>
                  <a:t>随机游走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步扩散，节点根据参数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加权收集邻居信息，模型可以捕获</a:t>
                </a:r>
                <a:r>
                  <a:rPr lang="zh-CN" altLang="en-US" dirty="0">
                    <a:solidFill>
                      <a:srgbClr val="805D24"/>
                    </a:solidFill>
                  </a:rPr>
                  <a:t>局部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rgbClr val="805D24"/>
                    </a:solidFill>
                  </a:rPr>
                  <a:t>全局</a:t>
                </a:r>
                <a:r>
                  <a:rPr lang="zh-CN" altLang="en-US" dirty="0"/>
                  <a:t>的空间依赖。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4734" y="826430"/>
                <a:ext cx="4382680" cy="3948218"/>
              </a:xfrm>
              <a:blipFill rotWithShape="1">
                <a:blip r:embed="rId5"/>
                <a:stretch>
                  <a:fillRect l="-867" t="-7" r="-258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图卷积</a:t>
            </a:r>
          </a:p>
        </p:txBody>
      </p:sp>
      <p:pic>
        <p:nvPicPr>
          <p:cNvPr id="9" name="图片 8" descr="图形用户界面, 应用程序, 图标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1" y="1169758"/>
            <a:ext cx="3951476" cy="1554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1821" y="3081385"/>
            <a:ext cx="4233753" cy="486638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1701008" y="3142285"/>
            <a:ext cx="701963" cy="337659"/>
          </a:xfrm>
          <a:prstGeom prst="roundRect">
            <a:avLst/>
          </a:prstGeom>
          <a:solidFill>
            <a:srgbClr val="C6A76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80881" y="3661100"/>
            <a:ext cx="4221055" cy="329244"/>
            <a:chOff x="247013" y="3508700"/>
            <a:chExt cx="4221055" cy="329244"/>
          </a:xfrm>
        </p:grpSpPr>
        <p:sp>
          <p:nvSpPr>
            <p:cNvPr id="15" name="文本占位符 1"/>
            <p:cNvSpPr txBox="1"/>
            <p:nvPr/>
          </p:nvSpPr>
          <p:spPr>
            <a:xfrm>
              <a:off x="316632" y="3508700"/>
              <a:ext cx="4151436" cy="329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52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Lato" panose="020F0502020204030203"/>
                <a:buNone/>
                <a:defRPr sz="1400" b="0" i="0" u="none" strike="noStrike" kern="0" cap="none" spc="0" normalizeH="0">
                  <a:solidFill>
                    <a:schemeClr val="accent1"/>
                  </a:solidFill>
                  <a:uFillTx/>
                  <a:latin typeface="Times New Roman" panose="02020603050405020304" charset="0"/>
                  <a:ea typeface="华文中宋" panose="02010600040101010101" charset="-122"/>
                  <a:cs typeface="Lato" panose="020F0502020204030203"/>
                  <a:sym typeface="Lato" panose="020F0502020204030203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alpha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roman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arabi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alpha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roman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arabi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alpha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 Light" panose="02000000000000000000"/>
                <a:buAutoNum type="romanLcPeriod"/>
                <a:defRPr sz="1400" b="0" i="0" u="none" strike="noStrike" cap="none">
                  <a:solidFill>
                    <a:schemeClr val="dk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defRPr>
              </a:lvl9pPr>
            </a:lstStyle>
            <a:p>
              <a:pPr marL="0" defTabSz="913765" fontAlgn="ctr">
                <a:lnSpc>
                  <a:spcPct val="150000"/>
                </a:lnSpc>
                <a:buClr>
                  <a:srgbClr val="000000"/>
                </a:buClr>
              </a:pPr>
              <a:r>
                <a:rPr lang="zh-CN" altLang="en-US" sz="1200" dirty="0"/>
                <a:t>             </a:t>
              </a:r>
              <a:r>
                <a:rPr lang="zh-CN" altLang="en-US" sz="1100" dirty="0">
                  <a:solidFill>
                    <a:srgbClr val="805D24"/>
                  </a:solidFill>
                </a:rPr>
                <a:t>模拟随机游走的扩散过程，捕获多跳邻居的影响。</a:t>
              </a:r>
              <a:endParaRPr lang="zh-CN" altLang="en-US" sz="1200" dirty="0">
                <a:solidFill>
                  <a:srgbClr val="805D24"/>
                </a:solidFill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7013" y="3625169"/>
              <a:ext cx="552450" cy="142875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FhZjUzN2M4ZWVhNzY1YmJmYmRiZjM0YTE5NzU1Z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18768_4*i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18768_4*i*2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768_4*i*3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641732283464,&quot;left&quot;:52.9,&quot;top&quot;:83,&quot;width&quot;:337.189448818897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96*190"/>
  <p:tag name="TABLE_ENDDRAG_RECT" val="56*102*596*1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768_4*a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8768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768"/>
  <p:tag name="KSO_WM_SLIDE_LAYOUT" val="a_b_l"/>
  <p:tag name="KSO_WM_SLIDE_LAYOUT_CNT" val="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768_4*b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8768_4*l_h_i*1_1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768_4*l_h_f*1_1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8768_4*l_h_i*1_1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8768_4*l_h_i*1_2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768_4*l_h_f*1_2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8768_4*l_h_i*1_2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8768_4*l_h_i*1_3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768_4*l_h_f*1_3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8768_4*l_h_i*1_3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8768_4*l_h_i*1_4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8768_4*l_h_f*1_4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8768_4*l_h_i*1_4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18768_4*l_h_i*1_5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8768_4*l_h_f*1_5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8768_4*l_h_i*1_5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18768_4*l_h_i*1_6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8768_4*l_h_f*1_6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ID" val="diagram20218768_4*l_h_i*1_6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09.6807086614174,&quot;left&quot;:302.44543307086616,&quot;top&quot;:47.659685039370075,&quot;width&quot;:363.532283464566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87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  <p:tag name="KSO_WM_SLIDE_ID" val="diagram2021709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32&quot;,&quot;maxSize&quot;:{&quot;size1&quot;:57.5},&quot;minSize&quot;:{&quot;size1&quot;:32.6},&quot;normalSize&quot;:{&quot;size1&quot;:54.94375},&quot;subLayout&quot;:[{&quot;id&quot;:&quot;2021-04-01T16:16:32&quot;,&quot;maxSize&quot;:{&quot;size1&quot;:55.25903072445481},&quot;minSize&quot;:{&quot;size1&quot;:19.65903072445481},&quot;normalSize&quot;:{&quot;size1&quot;:21.559030724454804},&quot;subLayout&quot;:[{&quot;id&quot;:&quot;2021-04-01T16:16:32&quot;,&quot;margin&quot;:{&quot;bottom&quot;:0.02600000612437725,&quot;left&quot;:2.5399999618530273,&quot;right&quot;:0.02600000612437725,&quot;top&quot;:1.6929999589920044},&quot;type&quot;:0},{&quot;id&quot;:&quot;2021-04-01T16:16:32&quot;,&quot;margin&quot;:{&quot;bottom&quot;:1.6929999589920044,&quot;left&quot;:2.5399999618530273,&quot;right&quot;:0.02600000612437725,&quot;top&quot;:0.7919999957084656},&quot;type&quot;:0}],&quot;type&quot;:0},{&quot;id&quot;:&quot;2021-04-01T16:16:3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a57998712faa657abf3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8d116bd8b1074587a970747df3fba75a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0c52f29da84d4a8fa032b62f9d0b0d9e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d610f50166043debd746d9fc47ffed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72*0"/>
  <p:tag name="KSO_WM_CHIP_GROUPID" val="5fadfa57998712faa657abf2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04054ed1e2fb814e9"/>
  <p:tag name="KSO_WM_TEMPLATE_ASSEMBLE_GROUPID" val="606570604054ed1e2fb814e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47,&quot;width&quot;:287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8768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768"/>
  <p:tag name="KSO_WM_SLIDE_LAYOUT" val="a_b_l"/>
  <p:tag name="KSO_WM_SLIDE_LAYOUT_CNT" val="1_1_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7622047244095,&quot;left&quot;:56.64874015748031,&quot;top&quot;:104.87204724409449,&quot;width&quot;:606.7007874015749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6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51.12282833523221},&quot;minSize&quot;:{&quot;size1&quot;:40.022828335232205},&quot;normalSize&quot;:{&quot;size1&quot;:51.12282833523221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580e73d2384101fd953c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_f"/>
  <p:tag name="KSO_WM_SLIDE_LAYOUT_CNT" val="1_1_1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6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51.12282833523221},&quot;minSize&quot;:{&quot;size1&quot;:40.022828335232205},&quot;normalSize&quot;:{&quot;size1&quot;:51.12282833523221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580e73d2384101fd953c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_f"/>
  <p:tag name="KSO_WM_SLIDE_LAYOUT_CNT" val="1_1_1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183_1*i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true},&quot;DecorateInfoH&quot;:{&quot;IsAbs&quot;:true},&quot;whChangeMode&quot;:0}"/>
  <p:tag name="KSO_WM_UNIT_DEC_AREA_ID" val="ea1f6b76c75143b084b50d3a08d3d9c2"/>
  <p:tag name="KSO_WM_CHIP_GROUPID" val="5e9e580e73d2384101fd953b"/>
  <p:tag name="KSO_WM_CHIP_XID" val="5e9e580e73d2384101fd953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794054ed1e2fb7f99c"/>
  <p:tag name="KSO_WM_TEMPLATE_ASSEMBLE_GROUPID" val="60656e794054ed1e2fb7f99c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6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51.12282833523221},&quot;minSize&quot;:{&quot;size1&quot;:40.022828335232205},&quot;normalSize&quot;:{&quot;size1&quot;:51.12282833523221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580e73d2384101fd953c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_f"/>
  <p:tag name="KSO_WM_SLIDE_LAYOUT_CNT" val="1_1_1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6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51.12282833523221},&quot;minSize&quot;:{&quot;size1&quot;:40.022828335232205},&quot;normalSize&quot;:{&quot;size1&quot;:51.12282833523221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580e73d2384101fd953c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_f"/>
  <p:tag name="KSO_WM_SLIDE_LAYOUT_CNT" val="1_1_1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818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6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51.12282833523221},&quot;minSize&quot;:{&quot;size1&quot;:40.022828335232205},&quot;normalSize&quot;:{&quot;size1&quot;:51.12282833523221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580e73d2384101fd953c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SLIDE_LAYOUT" val="a_d_f"/>
  <p:tag name="KSO_WM_SLIDE_LAYOUT_CNT" val="1_1_1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</p:tagLst>
</file>

<file path=ppt/theme/theme1.xml><?xml version="1.0" encoding="utf-8"?>
<a:theme xmlns:a="http://schemas.openxmlformats.org/drawingml/2006/main" name="Criminal Justice Degree for College Infographics by Slidesgo">
  <a:themeElements>
    <a:clrScheme name="Simple Light">
      <a:dk1>
        <a:srgbClr val="000000"/>
      </a:dk1>
      <a:lt1>
        <a:srgbClr val="F6F1E7"/>
      </a:lt1>
      <a:dk2>
        <a:srgbClr val="6E6F6B"/>
      </a:dk2>
      <a:lt2>
        <a:srgbClr val="FFFFFF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riminal Justice Degree for College Infographics by Slidesgo">
  <a:themeElements>
    <a:clrScheme name="">
      <a:dk1>
        <a:srgbClr val="000000"/>
      </a:dk1>
      <a:lt1>
        <a:srgbClr val="F6F1E7"/>
      </a:lt1>
      <a:dk2>
        <a:srgbClr val="6E6F6B"/>
      </a:dk2>
      <a:lt2>
        <a:srgbClr val="FFFFFF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B0F0"/>
      </a:hlink>
      <a:folHlink>
        <a:srgbClr val="DFF9FF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riminal Justice Degree for College Infographics by Slidesgo">
  <a:themeElements>
    <a:clrScheme name="">
      <a:dk1>
        <a:srgbClr val="000000"/>
      </a:dk1>
      <a:lt1>
        <a:srgbClr val="F6F1E7"/>
      </a:lt1>
      <a:dk2>
        <a:srgbClr val="6E6F6B"/>
      </a:dk2>
      <a:lt2>
        <a:srgbClr val="FFFFFF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B0F0"/>
      </a:hlink>
      <a:folHlink>
        <a:srgbClr val="DFF9FF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2741</Words>
  <Application>Microsoft Office PowerPoint</Application>
  <PresentationFormat>全屏显示(16:9)</PresentationFormat>
  <Paragraphs>308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华文中宋</vt:lpstr>
      <vt:lpstr>Dela Gothic One</vt:lpstr>
      <vt:lpstr>Arial</vt:lpstr>
      <vt:lpstr>Bebas Neue</vt:lpstr>
      <vt:lpstr>仿宋</vt:lpstr>
      <vt:lpstr>华文仿宋</vt:lpstr>
      <vt:lpstr>Roboto Condensed Light</vt:lpstr>
      <vt:lpstr>Noto Serif SC Black</vt:lpstr>
      <vt:lpstr>Wingdings</vt:lpstr>
      <vt:lpstr>Lato</vt:lpstr>
      <vt:lpstr>华文楷体</vt:lpstr>
      <vt:lpstr>Calibri Light</vt:lpstr>
      <vt:lpstr>Times New Roman</vt:lpstr>
      <vt:lpstr>Noto Sans SC Black</vt:lpstr>
      <vt:lpstr>Cambria Math</vt:lpstr>
      <vt:lpstr>Nunito Light</vt:lpstr>
      <vt:lpstr>微软雅黑</vt:lpstr>
      <vt:lpstr>Criminal Justice Degree for College Infographics by Slidesgo</vt:lpstr>
      <vt:lpstr>1_Criminal Justice Degree for College Infographics by Slidesgo</vt:lpstr>
      <vt:lpstr>2_Criminal Justice Degree for College Infographics by Slidesgo</vt:lpstr>
      <vt:lpstr>CrimeForecaster+: 时空图卷积预测优化算法赋能犯罪预测</vt:lpstr>
      <vt:lpstr>PowerPoint 演示文稿</vt:lpstr>
      <vt:lpstr>1 项目背景</vt:lpstr>
      <vt:lpstr>1 项目背景</vt:lpstr>
      <vt:lpstr>2 问题定义</vt:lpstr>
      <vt:lpstr>3 系统架构 &amp; 算法架构</vt:lpstr>
      <vt:lpstr>3.1 定义</vt:lpstr>
      <vt:lpstr>3.1 定义</vt:lpstr>
      <vt:lpstr>3.2 图卷积</vt:lpstr>
      <vt:lpstr>PowerPoint 演示文稿</vt:lpstr>
      <vt:lpstr>3.3 TimesNet</vt:lpstr>
      <vt:lpstr>3.3.1 模型构建</vt:lpstr>
      <vt:lpstr>3.3.2 TimesBlock</vt:lpstr>
      <vt:lpstr>4 实验过程</vt:lpstr>
      <vt:lpstr>4.1 数据收集与处理</vt:lpstr>
      <vt:lpstr>4.1 数据收集与处理</vt:lpstr>
      <vt:lpstr>上海市数据集自回归图</vt:lpstr>
      <vt:lpstr>4.2 架构与细节</vt:lpstr>
      <vt:lpstr>4.3 架构与细节</vt:lpstr>
      <vt:lpstr>4.2 评价指标</vt:lpstr>
      <vt:lpstr>4.4 参数设置</vt:lpstr>
      <vt:lpstr>PowerPoint 演示文稿</vt:lpstr>
      <vt:lpstr>5.1 模型性能对比验证 —— 评价指标</vt:lpstr>
      <vt:lpstr>5.1 模型性能对比验证 —— 评价指标</vt:lpstr>
      <vt:lpstr>5.1 模型性能对比验证 —— 运行时间</vt:lpstr>
      <vt:lpstr>5.2 模型在标准数据集上的效果提升</vt:lpstr>
      <vt:lpstr>PowerPoint 演示文稿</vt:lpstr>
      <vt:lpstr>PowerPoint 演示文稿</vt:lpstr>
      <vt:lpstr>5.4 改进模型在上海犯罪数据集上的迁移效果</vt:lpstr>
      <vt:lpstr>PowerPoint 演示文稿</vt:lpstr>
      <vt:lpstr>总结</vt:lpstr>
      <vt:lpstr>6 成员贡献</vt:lpstr>
      <vt:lpstr>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CrimeForecaster+: 时空图卷积与优化算法提升犯罪预测准确率</dc:title>
  <dc:creator>yan yan</dc:creator>
  <cp:lastModifiedBy>yan yan</cp:lastModifiedBy>
  <cp:revision>107</cp:revision>
  <dcterms:created xsi:type="dcterms:W3CDTF">2025-06-05T05:18:00Z</dcterms:created>
  <dcterms:modified xsi:type="dcterms:W3CDTF">2025-06-17T02:54:09Z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5CABA519681F4E86A6CFB3C13D4020BD_12</vt:lpwstr>
  </property>
  <property fmtid="{D5CDD505-2E9C-101B-9397-08002B2CF9AE}" pid="3" name="KSOProductBuildVer">
    <vt:lpwstr>2052-12.1.0.21541</vt:lpwstr>
  </property>
</Properties>
</file>